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sldIdLst>
    <p:sldId id="256" r:id="rId5"/>
  </p:sldIdLst>
  <p:sldSz cx="43891200" cy="32918400"/>
  <p:notesSz cx="7010400" cy="9236075"/>
  <p:defaultTextStyle>
    <a:defPPr>
      <a:defRPr lang="en-US"/>
    </a:defPPr>
    <a:lvl1pPr algn="ctr"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1D"/>
    <a:srgbClr val="FF050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1" autoAdjust="0"/>
    <p:restoredTop sz="94634" autoAdjust="0"/>
  </p:normalViewPr>
  <p:slideViewPr>
    <p:cSldViewPr>
      <p:cViewPr varScale="1">
        <p:scale>
          <a:sx n="15" d="100"/>
          <a:sy n="15" d="100"/>
        </p:scale>
        <p:origin x="1062" y="15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45E5-B98B-CDDA-E39A-AB2F6F5F5C8D}"/>
              </a:ext>
            </a:extLst>
          </p:cNvPr>
          <p:cNvSpPr>
            <a:spLocks noGrp="1"/>
          </p:cNvSpPr>
          <p:nvPr>
            <p:ph type="ctrTitle"/>
          </p:nvPr>
        </p:nvSpPr>
        <p:spPr>
          <a:xfrm>
            <a:off x="5486400" y="5387975"/>
            <a:ext cx="32918400" cy="114601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50682-771F-61A5-92F1-F78ED3862472}"/>
              </a:ext>
            </a:extLst>
          </p:cNvPr>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6503CC-F1FF-E975-4A97-867D2874E1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CD204B-6FF9-EC98-39AF-3AF58B67B47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C4A8B8B-188D-A481-2D52-3404367A6892}"/>
              </a:ext>
            </a:extLst>
          </p:cNvPr>
          <p:cNvSpPr>
            <a:spLocks noGrp="1"/>
          </p:cNvSpPr>
          <p:nvPr>
            <p:ph type="sldNum" sz="quarter" idx="12"/>
          </p:nvPr>
        </p:nvSpPr>
        <p:spPr/>
        <p:txBody>
          <a:bodyPr/>
          <a:lstStyle>
            <a:lvl1pPr>
              <a:defRPr/>
            </a:lvl1pPr>
          </a:lstStyle>
          <a:p>
            <a:fld id="{5FD1545C-CC52-4235-AD58-09E03E6CF7D8}" type="slidenum">
              <a:rPr lang="en-US" altLang="en-US"/>
              <a:pPr/>
              <a:t>‹#›</a:t>
            </a:fld>
            <a:endParaRPr lang="en-US" altLang="en-US"/>
          </a:p>
        </p:txBody>
      </p:sp>
    </p:spTree>
    <p:extLst>
      <p:ext uri="{BB962C8B-B14F-4D97-AF65-F5344CB8AC3E}">
        <p14:creationId xmlns:p14="http://schemas.microsoft.com/office/powerpoint/2010/main" val="397144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64F5-15A5-65B1-73C7-8A0AF29DA0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8A1006-2EB9-1760-AEA0-B2EFAAAF28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8099C-D2B3-1C88-C35D-E159832A5B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72B0F7-3F40-57AA-70BC-482E727174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15F56A9-76BE-8430-1640-EE5C01BE69A2}"/>
              </a:ext>
            </a:extLst>
          </p:cNvPr>
          <p:cNvSpPr>
            <a:spLocks noGrp="1"/>
          </p:cNvSpPr>
          <p:nvPr>
            <p:ph type="sldNum" sz="quarter" idx="12"/>
          </p:nvPr>
        </p:nvSpPr>
        <p:spPr/>
        <p:txBody>
          <a:bodyPr/>
          <a:lstStyle>
            <a:lvl1pPr>
              <a:defRPr/>
            </a:lvl1pPr>
          </a:lstStyle>
          <a:p>
            <a:fld id="{EF737E91-CE54-44C7-9AC9-E66D8FEED0CC}" type="slidenum">
              <a:rPr lang="en-US" altLang="en-US"/>
              <a:pPr/>
              <a:t>‹#›</a:t>
            </a:fld>
            <a:endParaRPr lang="en-US" altLang="en-US"/>
          </a:p>
        </p:txBody>
      </p:sp>
    </p:spTree>
    <p:extLst>
      <p:ext uri="{BB962C8B-B14F-4D97-AF65-F5344CB8AC3E}">
        <p14:creationId xmlns:p14="http://schemas.microsoft.com/office/powerpoint/2010/main" val="125000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D9AA8-A3AC-958C-87AA-450600FA1ECC}"/>
              </a:ext>
            </a:extLst>
          </p:cNvPr>
          <p:cNvSpPr>
            <a:spLocks noGrp="1"/>
          </p:cNvSpPr>
          <p:nvPr>
            <p:ph type="title" orient="vert"/>
          </p:nvPr>
        </p:nvSpPr>
        <p:spPr>
          <a:xfrm>
            <a:off x="31272163" y="2925763"/>
            <a:ext cx="9326562" cy="263350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C99B53-EA4F-D75F-30C2-DCFCB7957222}"/>
              </a:ext>
            </a:extLst>
          </p:cNvPr>
          <p:cNvSpPr>
            <a:spLocks noGrp="1"/>
          </p:cNvSpPr>
          <p:nvPr>
            <p:ph type="body" orient="vert" idx="1"/>
          </p:nvPr>
        </p:nvSpPr>
        <p:spPr>
          <a:xfrm>
            <a:off x="3292475" y="2925763"/>
            <a:ext cx="27827288"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EFA6F-20D5-E533-98B6-53B1043B57C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70FEDC0-E78C-6987-0F7B-4EAE00F338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638A8AA-1D32-AD90-F0AE-4318E5B2C519}"/>
              </a:ext>
            </a:extLst>
          </p:cNvPr>
          <p:cNvSpPr>
            <a:spLocks noGrp="1"/>
          </p:cNvSpPr>
          <p:nvPr>
            <p:ph type="sldNum" sz="quarter" idx="12"/>
          </p:nvPr>
        </p:nvSpPr>
        <p:spPr/>
        <p:txBody>
          <a:bodyPr/>
          <a:lstStyle>
            <a:lvl1pPr>
              <a:defRPr/>
            </a:lvl1pPr>
          </a:lstStyle>
          <a:p>
            <a:fld id="{EB4CEAE6-C121-4970-962D-98C0370346E7}" type="slidenum">
              <a:rPr lang="en-US" altLang="en-US"/>
              <a:pPr/>
              <a:t>‹#›</a:t>
            </a:fld>
            <a:endParaRPr lang="en-US" altLang="en-US"/>
          </a:p>
        </p:txBody>
      </p:sp>
    </p:spTree>
    <p:extLst>
      <p:ext uri="{BB962C8B-B14F-4D97-AF65-F5344CB8AC3E}">
        <p14:creationId xmlns:p14="http://schemas.microsoft.com/office/powerpoint/2010/main" val="114916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2CAA-1008-6DCE-F0B9-2963A1BD4E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DD59E-9C5D-E271-5B0D-DF4727DF25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505C5-CD50-D156-A2F9-4123BAC5DA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9FDAF2-3C6A-1CB3-57A2-DCFF14ED282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B1FD91-6857-7DA2-88B7-D567461F6002}"/>
              </a:ext>
            </a:extLst>
          </p:cNvPr>
          <p:cNvSpPr>
            <a:spLocks noGrp="1"/>
          </p:cNvSpPr>
          <p:nvPr>
            <p:ph type="sldNum" sz="quarter" idx="12"/>
          </p:nvPr>
        </p:nvSpPr>
        <p:spPr/>
        <p:txBody>
          <a:bodyPr/>
          <a:lstStyle>
            <a:lvl1pPr>
              <a:defRPr/>
            </a:lvl1pPr>
          </a:lstStyle>
          <a:p>
            <a:fld id="{3799989B-ED17-4932-A742-70E99690CEDE}" type="slidenum">
              <a:rPr lang="en-US" altLang="en-US"/>
              <a:pPr/>
              <a:t>‹#›</a:t>
            </a:fld>
            <a:endParaRPr lang="en-US" altLang="en-US"/>
          </a:p>
        </p:txBody>
      </p:sp>
    </p:spTree>
    <p:extLst>
      <p:ext uri="{BB962C8B-B14F-4D97-AF65-F5344CB8AC3E}">
        <p14:creationId xmlns:p14="http://schemas.microsoft.com/office/powerpoint/2010/main" val="412274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90CE-707F-803C-12AE-970B50AFECF2}"/>
              </a:ext>
            </a:extLst>
          </p:cNvPr>
          <p:cNvSpPr>
            <a:spLocks noGrp="1"/>
          </p:cNvSpPr>
          <p:nvPr>
            <p:ph type="title"/>
          </p:nvPr>
        </p:nvSpPr>
        <p:spPr>
          <a:xfrm>
            <a:off x="2994025" y="8207375"/>
            <a:ext cx="37857113" cy="136921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C14EB-F9E5-9966-CAF1-787E25438065}"/>
              </a:ext>
            </a:extLst>
          </p:cNvPr>
          <p:cNvSpPr>
            <a:spLocks noGrp="1"/>
          </p:cNvSpPr>
          <p:nvPr>
            <p:ph type="body" idx="1"/>
          </p:nvPr>
        </p:nvSpPr>
        <p:spPr>
          <a:xfrm>
            <a:off x="2994025" y="22029738"/>
            <a:ext cx="37857113" cy="72009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C2F1C22-E27B-165C-341F-933F7748F30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8159246-F008-07D4-5778-D40B97304E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60A6E02-6116-2381-C3EB-21A594D8F6FC}"/>
              </a:ext>
            </a:extLst>
          </p:cNvPr>
          <p:cNvSpPr>
            <a:spLocks noGrp="1"/>
          </p:cNvSpPr>
          <p:nvPr>
            <p:ph type="sldNum" sz="quarter" idx="12"/>
          </p:nvPr>
        </p:nvSpPr>
        <p:spPr/>
        <p:txBody>
          <a:bodyPr/>
          <a:lstStyle>
            <a:lvl1pPr>
              <a:defRPr/>
            </a:lvl1pPr>
          </a:lstStyle>
          <a:p>
            <a:fld id="{4528C40D-595A-4383-AD7B-6621A83F6DC1}" type="slidenum">
              <a:rPr lang="en-US" altLang="en-US"/>
              <a:pPr/>
              <a:t>‹#›</a:t>
            </a:fld>
            <a:endParaRPr lang="en-US" altLang="en-US"/>
          </a:p>
        </p:txBody>
      </p:sp>
    </p:spTree>
    <p:extLst>
      <p:ext uri="{BB962C8B-B14F-4D97-AF65-F5344CB8AC3E}">
        <p14:creationId xmlns:p14="http://schemas.microsoft.com/office/powerpoint/2010/main" val="13712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3B95-40CA-E6C0-D0A1-F7FF06A8C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3137A-E830-C4B3-F774-30FAF32A7260}"/>
              </a:ext>
            </a:extLst>
          </p:cNvPr>
          <p:cNvSpPr>
            <a:spLocks noGrp="1"/>
          </p:cNvSpPr>
          <p:nvPr>
            <p:ph sz="half" idx="1"/>
          </p:nvPr>
        </p:nvSpPr>
        <p:spPr>
          <a:xfrm>
            <a:off x="3292475" y="9509125"/>
            <a:ext cx="18576925" cy="1975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8B38F8-D599-C0AC-2056-7F6FCA217D85}"/>
              </a:ext>
            </a:extLst>
          </p:cNvPr>
          <p:cNvSpPr>
            <a:spLocks noGrp="1"/>
          </p:cNvSpPr>
          <p:nvPr>
            <p:ph sz="half" idx="2"/>
          </p:nvPr>
        </p:nvSpPr>
        <p:spPr>
          <a:xfrm>
            <a:off x="22021800" y="9509125"/>
            <a:ext cx="18576925" cy="1975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9D40DD-BD79-AADF-1803-FCC6CDD66B9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0CC2FFE-09FD-8890-0556-CCA33D7B209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F128F54-83E4-11E0-5348-71DAB561CACF}"/>
              </a:ext>
            </a:extLst>
          </p:cNvPr>
          <p:cNvSpPr>
            <a:spLocks noGrp="1"/>
          </p:cNvSpPr>
          <p:nvPr>
            <p:ph type="sldNum" sz="quarter" idx="12"/>
          </p:nvPr>
        </p:nvSpPr>
        <p:spPr/>
        <p:txBody>
          <a:bodyPr/>
          <a:lstStyle>
            <a:lvl1pPr>
              <a:defRPr/>
            </a:lvl1pPr>
          </a:lstStyle>
          <a:p>
            <a:fld id="{25455244-5C18-49E9-A40D-7407BB1918A1}" type="slidenum">
              <a:rPr lang="en-US" altLang="en-US"/>
              <a:pPr/>
              <a:t>‹#›</a:t>
            </a:fld>
            <a:endParaRPr lang="en-US" altLang="en-US"/>
          </a:p>
        </p:txBody>
      </p:sp>
    </p:spTree>
    <p:extLst>
      <p:ext uri="{BB962C8B-B14F-4D97-AF65-F5344CB8AC3E}">
        <p14:creationId xmlns:p14="http://schemas.microsoft.com/office/powerpoint/2010/main" val="341004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0DCA-393A-96CD-A6D9-956E715A9EE9}"/>
              </a:ext>
            </a:extLst>
          </p:cNvPr>
          <p:cNvSpPr>
            <a:spLocks noGrp="1"/>
          </p:cNvSpPr>
          <p:nvPr>
            <p:ph type="title"/>
          </p:nvPr>
        </p:nvSpPr>
        <p:spPr>
          <a:xfrm>
            <a:off x="3022600" y="1752600"/>
            <a:ext cx="37857113" cy="63627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1A2AA9-1376-89BE-6A53-050DF37454E3}"/>
              </a:ext>
            </a:extLst>
          </p:cNvPr>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BDB199-12BC-E625-2E0B-8B4810404E3E}"/>
              </a:ext>
            </a:extLst>
          </p:cNvPr>
          <p:cNvSpPr>
            <a:spLocks noGrp="1"/>
          </p:cNvSpPr>
          <p:nvPr>
            <p:ph sz="half" idx="2"/>
          </p:nvPr>
        </p:nvSpPr>
        <p:spPr>
          <a:xfrm>
            <a:off x="3022600" y="12023725"/>
            <a:ext cx="18568988"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095AF5-FCA7-F5A7-BC20-FEC99B2536F4}"/>
              </a:ext>
            </a:extLst>
          </p:cNvPr>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237FEB-18B9-2C9A-F3BE-AC70CA9C5901}"/>
              </a:ext>
            </a:extLst>
          </p:cNvPr>
          <p:cNvSpPr>
            <a:spLocks noGrp="1"/>
          </p:cNvSpPr>
          <p:nvPr>
            <p:ph sz="quarter" idx="4"/>
          </p:nvPr>
        </p:nvSpPr>
        <p:spPr>
          <a:xfrm>
            <a:off x="22220238" y="12023725"/>
            <a:ext cx="18659475"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7E6107-97E9-62B3-ED49-24016E4893D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E9EF546-45B4-CD92-5B69-5DAF4E4F28D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2FE2D84-E4E5-9D02-BE4A-21D176CFA831}"/>
              </a:ext>
            </a:extLst>
          </p:cNvPr>
          <p:cNvSpPr>
            <a:spLocks noGrp="1"/>
          </p:cNvSpPr>
          <p:nvPr>
            <p:ph type="sldNum" sz="quarter" idx="12"/>
          </p:nvPr>
        </p:nvSpPr>
        <p:spPr/>
        <p:txBody>
          <a:bodyPr/>
          <a:lstStyle>
            <a:lvl1pPr>
              <a:defRPr/>
            </a:lvl1pPr>
          </a:lstStyle>
          <a:p>
            <a:fld id="{9E8CAC48-BA3C-481C-A94B-0F265C1BCE48}" type="slidenum">
              <a:rPr lang="en-US" altLang="en-US"/>
              <a:pPr/>
              <a:t>‹#›</a:t>
            </a:fld>
            <a:endParaRPr lang="en-US" altLang="en-US"/>
          </a:p>
        </p:txBody>
      </p:sp>
    </p:spTree>
    <p:extLst>
      <p:ext uri="{BB962C8B-B14F-4D97-AF65-F5344CB8AC3E}">
        <p14:creationId xmlns:p14="http://schemas.microsoft.com/office/powerpoint/2010/main" val="291261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4154-0C9C-0A8D-A8A4-2D47FB5F35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E1953B-74F6-7AC6-4847-D7BA9589464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0471A66-6E5F-22F5-9012-7255F89F944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5A5CB82-502C-81A7-3A17-7DFA798FE1F0}"/>
              </a:ext>
            </a:extLst>
          </p:cNvPr>
          <p:cNvSpPr>
            <a:spLocks noGrp="1"/>
          </p:cNvSpPr>
          <p:nvPr>
            <p:ph type="sldNum" sz="quarter" idx="12"/>
          </p:nvPr>
        </p:nvSpPr>
        <p:spPr/>
        <p:txBody>
          <a:bodyPr/>
          <a:lstStyle>
            <a:lvl1pPr>
              <a:defRPr/>
            </a:lvl1pPr>
          </a:lstStyle>
          <a:p>
            <a:fld id="{6A5DAFD6-D134-45AA-BF5E-5FC7A8FB3B1E}" type="slidenum">
              <a:rPr lang="en-US" altLang="en-US"/>
              <a:pPr/>
              <a:t>‹#›</a:t>
            </a:fld>
            <a:endParaRPr lang="en-US" altLang="en-US"/>
          </a:p>
        </p:txBody>
      </p:sp>
    </p:spTree>
    <p:extLst>
      <p:ext uri="{BB962C8B-B14F-4D97-AF65-F5344CB8AC3E}">
        <p14:creationId xmlns:p14="http://schemas.microsoft.com/office/powerpoint/2010/main" val="211607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20DA3-AE34-28E1-666D-AE9325B927A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F659DE5-93D9-2335-30A4-E213F63D6B4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8139867-63C8-883A-9033-A9BD330C5A1B}"/>
              </a:ext>
            </a:extLst>
          </p:cNvPr>
          <p:cNvSpPr>
            <a:spLocks noGrp="1"/>
          </p:cNvSpPr>
          <p:nvPr>
            <p:ph type="sldNum" sz="quarter" idx="12"/>
          </p:nvPr>
        </p:nvSpPr>
        <p:spPr/>
        <p:txBody>
          <a:bodyPr/>
          <a:lstStyle>
            <a:lvl1pPr>
              <a:defRPr/>
            </a:lvl1pPr>
          </a:lstStyle>
          <a:p>
            <a:fld id="{539617A6-0E00-4F14-AF92-6BCC915C17DD}" type="slidenum">
              <a:rPr lang="en-US" altLang="en-US"/>
              <a:pPr/>
              <a:t>‹#›</a:t>
            </a:fld>
            <a:endParaRPr lang="en-US" altLang="en-US"/>
          </a:p>
        </p:txBody>
      </p:sp>
    </p:spTree>
    <p:extLst>
      <p:ext uri="{BB962C8B-B14F-4D97-AF65-F5344CB8AC3E}">
        <p14:creationId xmlns:p14="http://schemas.microsoft.com/office/powerpoint/2010/main" val="376285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F922-BDFD-4E91-9062-B9BDF9F7DA39}"/>
              </a:ext>
            </a:extLst>
          </p:cNvPr>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622C51-34E5-A0AB-715E-3C6DC6E30F22}"/>
              </a:ext>
            </a:extLst>
          </p:cNvPr>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152A2A-89B8-21AD-8DB4-873B48F7D70B}"/>
              </a:ext>
            </a:extLst>
          </p:cNvPr>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85F6B-6755-A11E-C2CF-51D7C18DC09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08E81FF-FBE6-2FFC-F91E-48F8D72BE86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808AF79-92C5-7579-F37C-F6B8ED8A15FF}"/>
              </a:ext>
            </a:extLst>
          </p:cNvPr>
          <p:cNvSpPr>
            <a:spLocks noGrp="1"/>
          </p:cNvSpPr>
          <p:nvPr>
            <p:ph type="sldNum" sz="quarter" idx="12"/>
          </p:nvPr>
        </p:nvSpPr>
        <p:spPr/>
        <p:txBody>
          <a:bodyPr/>
          <a:lstStyle>
            <a:lvl1pPr>
              <a:defRPr/>
            </a:lvl1pPr>
          </a:lstStyle>
          <a:p>
            <a:fld id="{FC9BEC1D-3B3E-4FF0-9667-C0F89C431787}" type="slidenum">
              <a:rPr lang="en-US" altLang="en-US"/>
              <a:pPr/>
              <a:t>‹#›</a:t>
            </a:fld>
            <a:endParaRPr lang="en-US" altLang="en-US"/>
          </a:p>
        </p:txBody>
      </p:sp>
    </p:spTree>
    <p:extLst>
      <p:ext uri="{BB962C8B-B14F-4D97-AF65-F5344CB8AC3E}">
        <p14:creationId xmlns:p14="http://schemas.microsoft.com/office/powerpoint/2010/main" val="420194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736E-CDAD-CBD0-E166-9DAB4453F204}"/>
              </a:ext>
            </a:extLst>
          </p:cNvPr>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0DBD3D-9220-8F59-AAE2-3C0AD8F239DB}"/>
              </a:ext>
            </a:extLst>
          </p:cNvPr>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7AAD7A-A0E8-13E7-B66A-56423B997C12}"/>
              </a:ext>
            </a:extLst>
          </p:cNvPr>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FFF46-89FD-3556-5B88-67800A17186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6911162-61DF-5770-1F30-87E6EA84456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1713AA3-9211-0537-906B-165095286995}"/>
              </a:ext>
            </a:extLst>
          </p:cNvPr>
          <p:cNvSpPr>
            <a:spLocks noGrp="1"/>
          </p:cNvSpPr>
          <p:nvPr>
            <p:ph type="sldNum" sz="quarter" idx="12"/>
          </p:nvPr>
        </p:nvSpPr>
        <p:spPr/>
        <p:txBody>
          <a:bodyPr/>
          <a:lstStyle>
            <a:lvl1pPr>
              <a:defRPr/>
            </a:lvl1pPr>
          </a:lstStyle>
          <a:p>
            <a:fld id="{F4936924-A48F-40C1-910A-6E204F2252AD}" type="slidenum">
              <a:rPr lang="en-US" altLang="en-US"/>
              <a:pPr/>
              <a:t>‹#›</a:t>
            </a:fld>
            <a:endParaRPr lang="en-US" altLang="en-US"/>
          </a:p>
        </p:txBody>
      </p:sp>
    </p:spTree>
    <p:extLst>
      <p:ext uri="{BB962C8B-B14F-4D97-AF65-F5344CB8AC3E}">
        <p14:creationId xmlns:p14="http://schemas.microsoft.com/office/powerpoint/2010/main" val="281535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4D1596-15CF-43CE-C24C-3D0F2F8A6CED}"/>
              </a:ext>
            </a:extLst>
          </p:cNvPr>
          <p:cNvSpPr>
            <a:spLocks noGrp="1" noChangeArrowheads="1"/>
          </p:cNvSpPr>
          <p:nvPr>
            <p:ph type="title"/>
          </p:nvPr>
        </p:nvSpPr>
        <p:spPr bwMode="auto">
          <a:xfrm>
            <a:off x="3292475" y="2925763"/>
            <a:ext cx="373062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3326EE8-69B6-81E3-6103-B74001264489}"/>
              </a:ext>
            </a:extLst>
          </p:cNvPr>
          <p:cNvSpPr>
            <a:spLocks noGrp="1" noChangeArrowheads="1"/>
          </p:cNvSpPr>
          <p:nvPr>
            <p:ph type="body" idx="1"/>
          </p:nvPr>
        </p:nvSpPr>
        <p:spPr bwMode="auto">
          <a:xfrm>
            <a:off x="3292475" y="9509125"/>
            <a:ext cx="37306250" cy="1975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4A02D2A-5377-18E1-ED81-5686F3BC7557}"/>
              </a:ext>
            </a:extLst>
          </p:cNvPr>
          <p:cNvSpPr>
            <a:spLocks noGrp="1" noChangeArrowheads="1"/>
          </p:cNvSpPr>
          <p:nvPr>
            <p:ph type="dt" sz="half" idx="2"/>
          </p:nvPr>
        </p:nvSpPr>
        <p:spPr bwMode="auto">
          <a:xfrm>
            <a:off x="3292475" y="29992638"/>
            <a:ext cx="9144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l" defTabSz="4389438">
              <a:defRPr sz="6700"/>
            </a:lvl1pPr>
          </a:lstStyle>
          <a:p>
            <a:endParaRPr lang="en-US" altLang="en-US"/>
          </a:p>
        </p:txBody>
      </p:sp>
      <p:sp>
        <p:nvSpPr>
          <p:cNvPr id="1029" name="Rectangle 5">
            <a:extLst>
              <a:ext uri="{FF2B5EF4-FFF2-40B4-BE49-F238E27FC236}">
                <a16:creationId xmlns:a16="http://schemas.microsoft.com/office/drawing/2014/main" id="{E1CA8CA1-0ED6-CC09-C8B9-1C9AE82DC026}"/>
              </a:ext>
            </a:extLst>
          </p:cNvPr>
          <p:cNvSpPr>
            <a:spLocks noGrp="1" noChangeArrowheads="1"/>
          </p:cNvSpPr>
          <p:nvPr>
            <p:ph type="ftr" sz="quarter" idx="3"/>
          </p:nvPr>
        </p:nvSpPr>
        <p:spPr bwMode="auto">
          <a:xfrm>
            <a:off x="14995525" y="29992638"/>
            <a:ext cx="1390015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ltLang="en-US"/>
          </a:p>
        </p:txBody>
      </p:sp>
      <p:sp>
        <p:nvSpPr>
          <p:cNvPr id="1030" name="Rectangle 6">
            <a:extLst>
              <a:ext uri="{FF2B5EF4-FFF2-40B4-BE49-F238E27FC236}">
                <a16:creationId xmlns:a16="http://schemas.microsoft.com/office/drawing/2014/main" id="{2DF9B082-2D62-673D-0CC4-725ECF446166}"/>
              </a:ext>
            </a:extLst>
          </p:cNvPr>
          <p:cNvSpPr>
            <a:spLocks noGrp="1" noChangeArrowheads="1"/>
          </p:cNvSpPr>
          <p:nvPr>
            <p:ph type="sldNum" sz="quarter" idx="4"/>
          </p:nvPr>
        </p:nvSpPr>
        <p:spPr bwMode="auto">
          <a:xfrm>
            <a:off x="31454725" y="29992638"/>
            <a:ext cx="9144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r" defTabSz="4389438">
              <a:defRPr sz="6700"/>
            </a:lvl1pPr>
          </a:lstStyle>
          <a:p>
            <a:fld id="{C2B4C84C-61AA-41DB-93B8-0F16C9B02B6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kern="12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Times" panose="02020603050405020304" pitchFamily="18" charset="0"/>
        </a:defRPr>
      </a:lvl2pPr>
      <a:lvl3pPr algn="ctr" defTabSz="4389438" rtl="0" fontAlgn="base">
        <a:spcBef>
          <a:spcPct val="0"/>
        </a:spcBef>
        <a:spcAft>
          <a:spcPct val="0"/>
        </a:spcAft>
        <a:defRPr sz="21100">
          <a:solidFill>
            <a:schemeClr val="tx2"/>
          </a:solidFill>
          <a:latin typeface="Times" panose="02020603050405020304" pitchFamily="18" charset="0"/>
        </a:defRPr>
      </a:lvl3pPr>
      <a:lvl4pPr algn="ctr" defTabSz="4389438" rtl="0" fontAlgn="base">
        <a:spcBef>
          <a:spcPct val="0"/>
        </a:spcBef>
        <a:spcAft>
          <a:spcPct val="0"/>
        </a:spcAft>
        <a:defRPr sz="21100">
          <a:solidFill>
            <a:schemeClr val="tx2"/>
          </a:solidFill>
          <a:latin typeface="Times" panose="02020603050405020304" pitchFamily="18" charset="0"/>
        </a:defRPr>
      </a:lvl4pPr>
      <a:lvl5pPr algn="ctr" defTabSz="4389438" rtl="0" fontAlgn="base">
        <a:spcBef>
          <a:spcPct val="0"/>
        </a:spcBef>
        <a:spcAft>
          <a:spcPct val="0"/>
        </a:spcAft>
        <a:defRPr sz="21100">
          <a:solidFill>
            <a:schemeClr val="tx2"/>
          </a:solidFill>
          <a:latin typeface="Times" panose="02020603050405020304" pitchFamily="18" charset="0"/>
        </a:defRPr>
      </a:lvl5pPr>
      <a:lvl6pPr marL="457200" algn="ctr" defTabSz="4389438" rtl="0" fontAlgn="base">
        <a:spcBef>
          <a:spcPct val="0"/>
        </a:spcBef>
        <a:spcAft>
          <a:spcPct val="0"/>
        </a:spcAft>
        <a:defRPr sz="21100">
          <a:solidFill>
            <a:schemeClr val="tx2"/>
          </a:solidFill>
          <a:latin typeface="Times" panose="02020603050405020304" pitchFamily="18" charset="0"/>
        </a:defRPr>
      </a:lvl6pPr>
      <a:lvl7pPr marL="914400" algn="ctr" defTabSz="4389438" rtl="0" fontAlgn="base">
        <a:spcBef>
          <a:spcPct val="0"/>
        </a:spcBef>
        <a:spcAft>
          <a:spcPct val="0"/>
        </a:spcAft>
        <a:defRPr sz="21100">
          <a:solidFill>
            <a:schemeClr val="tx2"/>
          </a:solidFill>
          <a:latin typeface="Times" panose="02020603050405020304" pitchFamily="18" charset="0"/>
        </a:defRPr>
      </a:lvl7pPr>
      <a:lvl8pPr marL="1371600" algn="ctr" defTabSz="4389438" rtl="0" fontAlgn="base">
        <a:spcBef>
          <a:spcPct val="0"/>
        </a:spcBef>
        <a:spcAft>
          <a:spcPct val="0"/>
        </a:spcAft>
        <a:defRPr sz="21100">
          <a:solidFill>
            <a:schemeClr val="tx2"/>
          </a:solidFill>
          <a:latin typeface="Times" panose="02020603050405020304" pitchFamily="18" charset="0"/>
        </a:defRPr>
      </a:lvl8pPr>
      <a:lvl9pPr marL="1828800" algn="ctr" defTabSz="4389438" rtl="0" fontAlgn="base">
        <a:spcBef>
          <a:spcPct val="0"/>
        </a:spcBef>
        <a:spcAft>
          <a:spcPct val="0"/>
        </a:spcAft>
        <a:defRPr sz="21100">
          <a:solidFill>
            <a:schemeClr val="tx2"/>
          </a:solidFill>
          <a:latin typeface="Times" panose="02020603050405020304" pitchFamily="18" charset="0"/>
        </a:defRPr>
      </a:lvl9pPr>
    </p:titleStyle>
    <p:bodyStyle>
      <a:lvl1pPr marL="1646238" indent="-1646238" algn="l" defTabSz="4389438" rtl="0" fontAlgn="base">
        <a:spcBef>
          <a:spcPct val="20000"/>
        </a:spcBef>
        <a:spcAft>
          <a:spcPct val="0"/>
        </a:spcAft>
        <a:buChar char="•"/>
        <a:defRPr sz="15400" kern="12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kern="1200">
          <a:solidFill>
            <a:schemeClr val="tx1"/>
          </a:solidFill>
          <a:latin typeface="+mn-lt"/>
          <a:ea typeface="+mn-ea"/>
          <a:cs typeface="+mn-cs"/>
        </a:defRPr>
      </a:lvl2pPr>
      <a:lvl3pPr marL="5486400" indent="-1096963" algn="l" defTabSz="4389438" rtl="0" fontAlgn="base">
        <a:spcBef>
          <a:spcPct val="20000"/>
        </a:spcBef>
        <a:spcAft>
          <a:spcPct val="0"/>
        </a:spcAft>
        <a:buChar char="•"/>
        <a:defRPr sz="11500" kern="1200">
          <a:solidFill>
            <a:schemeClr val="tx1"/>
          </a:solidFill>
          <a:latin typeface="+mn-lt"/>
          <a:ea typeface="+mn-ea"/>
          <a:cs typeface="+mn-cs"/>
        </a:defRPr>
      </a:lvl3pPr>
      <a:lvl4pPr marL="7680325" indent="-1096963" algn="l" defTabSz="4389438" rtl="0" fontAlgn="base">
        <a:spcBef>
          <a:spcPct val="20000"/>
        </a:spcBef>
        <a:spcAft>
          <a:spcPct val="0"/>
        </a:spcAft>
        <a:buChar char="–"/>
        <a:defRPr sz="9600" kern="1200">
          <a:solidFill>
            <a:schemeClr val="tx1"/>
          </a:solidFill>
          <a:latin typeface="+mn-lt"/>
          <a:ea typeface="+mn-ea"/>
          <a:cs typeface="+mn-cs"/>
        </a:defRPr>
      </a:lvl4pPr>
      <a:lvl5pPr marL="9875838" indent="-1096963" algn="l" defTabSz="4389438" rtl="0" fontAlgn="base">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0">
            <a:extLst>
              <a:ext uri="{FF2B5EF4-FFF2-40B4-BE49-F238E27FC236}">
                <a16:creationId xmlns:a16="http://schemas.microsoft.com/office/drawing/2014/main" id="{A91DBC92-03C3-23E2-E0C7-7AB7B68557DC}"/>
              </a:ext>
            </a:extLst>
          </p:cNvPr>
          <p:cNvSpPr>
            <a:spLocks noChangeArrowheads="1"/>
          </p:cNvSpPr>
          <p:nvPr/>
        </p:nvSpPr>
        <p:spPr bwMode="auto">
          <a:xfrm>
            <a:off x="0" y="0"/>
            <a:ext cx="43891200" cy="32918400"/>
          </a:xfrm>
          <a:prstGeom prst="rect">
            <a:avLst/>
          </a:prstGeom>
          <a:blipFill dpi="0" rotWithShape="0">
            <a:blip r:embed="rId2"/>
            <a:srcRect/>
            <a:stretch>
              <a:fillRect/>
            </a:stretch>
          </a:blip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096" name="Rectangle 48">
            <a:extLst>
              <a:ext uri="{FF2B5EF4-FFF2-40B4-BE49-F238E27FC236}">
                <a16:creationId xmlns:a16="http://schemas.microsoft.com/office/drawing/2014/main" id="{095BA237-D3FA-64A7-82BE-3DAF4CACCF82}"/>
              </a:ext>
            </a:extLst>
          </p:cNvPr>
          <p:cNvSpPr>
            <a:spLocks noChangeArrowheads="1"/>
          </p:cNvSpPr>
          <p:nvPr/>
        </p:nvSpPr>
        <p:spPr bwMode="auto">
          <a:xfrm>
            <a:off x="11430000" y="685800"/>
            <a:ext cx="20955000" cy="31584900"/>
          </a:xfrm>
          <a:prstGeom prst="rect">
            <a:avLst/>
          </a:prstGeom>
          <a:solidFill>
            <a:schemeClr val="bg1">
              <a:alpha val="70000"/>
            </a:schemeClr>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5" name="Rectangle 47">
            <a:extLst>
              <a:ext uri="{FF2B5EF4-FFF2-40B4-BE49-F238E27FC236}">
                <a16:creationId xmlns:a16="http://schemas.microsoft.com/office/drawing/2014/main" id="{3B43081A-CB85-8C61-B1CD-2CA8750FF254}"/>
              </a:ext>
            </a:extLst>
          </p:cNvPr>
          <p:cNvSpPr>
            <a:spLocks noChangeArrowheads="1"/>
          </p:cNvSpPr>
          <p:nvPr/>
        </p:nvSpPr>
        <p:spPr bwMode="auto">
          <a:xfrm>
            <a:off x="33604200" y="685800"/>
            <a:ext cx="9753600" cy="31623000"/>
          </a:xfrm>
          <a:prstGeom prst="rect">
            <a:avLst/>
          </a:prstGeom>
          <a:solidFill>
            <a:schemeClr val="bg1">
              <a:alpha val="70000"/>
            </a:schemeClr>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7" name="Rectangle 49">
            <a:extLst>
              <a:ext uri="{FF2B5EF4-FFF2-40B4-BE49-F238E27FC236}">
                <a16:creationId xmlns:a16="http://schemas.microsoft.com/office/drawing/2014/main" id="{A620CC7B-5ACB-15E4-34EF-D142C02EA6B1}"/>
              </a:ext>
            </a:extLst>
          </p:cNvPr>
          <p:cNvSpPr>
            <a:spLocks noChangeArrowheads="1"/>
          </p:cNvSpPr>
          <p:nvPr/>
        </p:nvSpPr>
        <p:spPr bwMode="auto">
          <a:xfrm>
            <a:off x="533400" y="685800"/>
            <a:ext cx="9753600" cy="31623000"/>
          </a:xfrm>
          <a:prstGeom prst="rect">
            <a:avLst/>
          </a:prstGeom>
          <a:solidFill>
            <a:schemeClr val="bg1">
              <a:alpha val="70000"/>
            </a:schemeClr>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Text Box 4">
            <a:extLst>
              <a:ext uri="{FF2B5EF4-FFF2-40B4-BE49-F238E27FC236}">
                <a16:creationId xmlns:a16="http://schemas.microsoft.com/office/drawing/2014/main" id="{847652F8-BFED-FFD6-0D8E-42DB0864717B}"/>
              </a:ext>
            </a:extLst>
          </p:cNvPr>
          <p:cNvSpPr txBox="1">
            <a:spLocks noChangeArrowheads="1"/>
          </p:cNvSpPr>
          <p:nvPr/>
        </p:nvSpPr>
        <p:spPr bwMode="auto">
          <a:xfrm>
            <a:off x="11658600" y="1219200"/>
            <a:ext cx="2049780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600" b="1"/>
              <a:t>101 Classroom Assessment Techniques</a:t>
            </a:r>
          </a:p>
          <a:p>
            <a:pPr>
              <a:lnSpc>
                <a:spcPct val="50000"/>
              </a:lnSpc>
              <a:spcBef>
                <a:spcPct val="50000"/>
              </a:spcBef>
            </a:pPr>
            <a:r>
              <a:rPr lang="en-US" altLang="en-US" sz="6000" b="1"/>
              <a:t>Kevin Yee</a:t>
            </a:r>
            <a:endParaRPr lang="en-US" altLang="en-US" sz="6000"/>
          </a:p>
          <a:p>
            <a:pPr>
              <a:lnSpc>
                <a:spcPct val="50000"/>
              </a:lnSpc>
              <a:spcBef>
                <a:spcPct val="50000"/>
              </a:spcBef>
            </a:pPr>
            <a:r>
              <a:rPr lang="en-US" altLang="en-US" sz="4500"/>
              <a:t>Faculty Center for Teaching &amp; Learning</a:t>
            </a:r>
          </a:p>
          <a:p>
            <a:pPr>
              <a:lnSpc>
                <a:spcPct val="50000"/>
              </a:lnSpc>
              <a:spcBef>
                <a:spcPct val="50000"/>
              </a:spcBef>
            </a:pPr>
            <a:r>
              <a:rPr lang="en-US" altLang="en-US" sz="4500"/>
              <a:t>University of Central Florida</a:t>
            </a:r>
          </a:p>
        </p:txBody>
      </p:sp>
      <p:pic>
        <p:nvPicPr>
          <p:cNvPr id="2064" name="Picture 16">
            <a:extLst>
              <a:ext uri="{FF2B5EF4-FFF2-40B4-BE49-F238E27FC236}">
                <a16:creationId xmlns:a16="http://schemas.microsoft.com/office/drawing/2014/main" id="{BAE9934A-3CEA-9E8A-0A36-E18F84056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00" y="1524000"/>
            <a:ext cx="5570538" cy="3509963"/>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17">
            <a:extLst>
              <a:ext uri="{FF2B5EF4-FFF2-40B4-BE49-F238E27FC236}">
                <a16:creationId xmlns:a16="http://schemas.microsoft.com/office/drawing/2014/main" id="{A8AF2A59-2BFC-2E8C-9EE9-6A2B1B70C139}"/>
              </a:ext>
            </a:extLst>
          </p:cNvPr>
          <p:cNvSpPr>
            <a:spLocks noChangeArrowheads="1"/>
          </p:cNvSpPr>
          <p:nvPr/>
        </p:nvSpPr>
        <p:spPr bwMode="auto">
          <a:xfrm>
            <a:off x="11963400" y="6446838"/>
            <a:ext cx="9601200" cy="24947562"/>
          </a:xfrm>
          <a:prstGeom prst="rect">
            <a:avLst/>
          </a:prstGeom>
          <a:noFill/>
          <a:ln>
            <a:noFill/>
          </a:ln>
          <a:effectLst/>
          <a:extLst>
            <a:ext uri="{909E8E84-426E-40DD-AFC4-6F175D3DCCD1}">
              <a14:hiddenFill xmlns:a14="http://schemas.microsoft.com/office/drawing/2010/main">
                <a:solidFill>
                  <a:srgbClr val="FFC61D"/>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panose="02020603050405020304" pitchFamily="18" charset="0"/>
              </a:defRPr>
            </a:lvl1pPr>
            <a:lvl2pPr marL="914400" indent="-457200" algn="l">
              <a:defRPr sz="2400">
                <a:solidFill>
                  <a:schemeClr val="tx1"/>
                </a:solidFill>
                <a:latin typeface="Times" panose="02020603050405020304" pitchFamily="18" charset="0"/>
              </a:defRPr>
            </a:lvl2pPr>
            <a:lvl3pPr marL="1371600" indent="-457200" algn="l">
              <a:defRPr sz="2400">
                <a:solidFill>
                  <a:schemeClr val="tx1"/>
                </a:solidFill>
                <a:latin typeface="Times" panose="02020603050405020304" pitchFamily="18" charset="0"/>
              </a:defRPr>
            </a:lvl3pPr>
            <a:lvl4pPr marL="1828800" indent="-457200" algn="l">
              <a:defRPr sz="2400">
                <a:solidFill>
                  <a:schemeClr val="tx1"/>
                </a:solidFill>
                <a:latin typeface="Times" panose="02020603050405020304" pitchFamily="18" charset="0"/>
              </a:defRPr>
            </a:lvl4pPr>
            <a:lvl5pPr marL="2286000" indent="-457200" algn="l">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200" b="1"/>
              <a:t>1.	    Background Knowledge Probe</a:t>
            </a:r>
          </a:p>
          <a:p>
            <a:pPr>
              <a:buFontTx/>
              <a:buAutoNum type="arabicPeriod" startAt="2"/>
            </a:pPr>
            <a:r>
              <a:rPr lang="en-US" altLang="en-US" sz="3200" b="1"/>
              <a:t>    Focused Listing </a:t>
            </a:r>
          </a:p>
          <a:p>
            <a:pPr>
              <a:buFontTx/>
              <a:buAutoNum type="arabicPeriod" startAt="2"/>
            </a:pPr>
            <a:r>
              <a:rPr lang="en-US" altLang="en-US" sz="3200" b="1"/>
              <a:t>    Misconception Check</a:t>
            </a:r>
          </a:p>
          <a:p>
            <a:r>
              <a:rPr lang="en-US" altLang="en-US" sz="3200" b="1"/>
              <a:t>4.	    Empty Outlines</a:t>
            </a:r>
          </a:p>
          <a:p>
            <a:r>
              <a:rPr lang="en-US" altLang="en-US" sz="3200" b="1"/>
              <a:t>5.	    Memory Matrix </a:t>
            </a:r>
          </a:p>
          <a:p>
            <a:r>
              <a:rPr lang="en-US" altLang="en-US" sz="3200" b="1"/>
              <a:t>6.	    One-Minute Papers</a:t>
            </a:r>
          </a:p>
          <a:p>
            <a:r>
              <a:rPr lang="en-US" altLang="en-US" sz="3200" b="1"/>
              <a:t>7.	    Muddiest Point </a:t>
            </a:r>
          </a:p>
          <a:p>
            <a:r>
              <a:rPr lang="en-US" altLang="en-US" sz="3200" b="1"/>
              <a:t>8.	    Categorizing Grid</a:t>
            </a:r>
          </a:p>
          <a:p>
            <a:r>
              <a:rPr lang="en-US" altLang="en-US" sz="3200" b="1"/>
              <a:t>9.	    Defining Features Matrix</a:t>
            </a:r>
          </a:p>
          <a:p>
            <a:r>
              <a:rPr lang="en-US" altLang="en-US" sz="3200" b="1"/>
              <a:t>10.	Pro and Con Grid</a:t>
            </a:r>
          </a:p>
          <a:p>
            <a:r>
              <a:rPr lang="en-US" altLang="en-US" sz="3200" b="1"/>
              <a:t>11.	What/How/Why Outlines</a:t>
            </a:r>
          </a:p>
          <a:p>
            <a:r>
              <a:rPr lang="en-US" altLang="en-US" sz="3200" b="1"/>
              <a:t>12.	Analytic Memo</a:t>
            </a:r>
          </a:p>
          <a:p>
            <a:r>
              <a:rPr lang="en-US" altLang="en-US" sz="3200" b="1"/>
              <a:t>13.	One-Sentence Summary</a:t>
            </a:r>
          </a:p>
          <a:p>
            <a:r>
              <a:rPr lang="en-US" altLang="en-US" sz="3200" b="1"/>
              <a:t>14.	Word Journal </a:t>
            </a:r>
          </a:p>
          <a:p>
            <a:r>
              <a:rPr lang="en-US" altLang="en-US" sz="3200" b="1"/>
              <a:t>15.	Approximate Analogies </a:t>
            </a:r>
          </a:p>
          <a:p>
            <a:r>
              <a:rPr lang="en-US" altLang="en-US" sz="3200" b="1"/>
              <a:t>16.	Concept Mapping</a:t>
            </a:r>
          </a:p>
          <a:p>
            <a:r>
              <a:rPr lang="en-US" altLang="en-US" sz="3200" b="1"/>
              <a:t>17.	Invented Dialogues</a:t>
            </a:r>
          </a:p>
          <a:p>
            <a:r>
              <a:rPr lang="en-US" altLang="en-US" sz="3200" b="1"/>
              <a:t>18.	Annotated Portfolios</a:t>
            </a:r>
          </a:p>
          <a:p>
            <a:r>
              <a:rPr lang="en-US" altLang="en-US" sz="3200" b="1"/>
              <a:t>19.	Problem Recognition Tasks</a:t>
            </a:r>
          </a:p>
          <a:p>
            <a:r>
              <a:rPr lang="en-US" altLang="en-US" sz="3200" b="1"/>
              <a:t>20.	What’s the Principle</a:t>
            </a:r>
          </a:p>
          <a:p>
            <a:r>
              <a:rPr lang="en-US" altLang="en-US" sz="3200" b="1"/>
              <a:t>21.	Documented Problem Solutions</a:t>
            </a:r>
          </a:p>
          <a:p>
            <a:r>
              <a:rPr lang="en-US" altLang="en-US" sz="3200" b="1"/>
              <a:t>22.	Audio and Videotaped Protocols</a:t>
            </a:r>
          </a:p>
          <a:p>
            <a:r>
              <a:rPr lang="en-US" altLang="en-US" sz="3200" b="1"/>
              <a:t>23.	Directed Paraphrasing</a:t>
            </a:r>
          </a:p>
          <a:p>
            <a:r>
              <a:rPr lang="en-US" altLang="en-US" sz="3200" b="1"/>
              <a:t>24.	Applications Cards</a:t>
            </a:r>
          </a:p>
          <a:p>
            <a:r>
              <a:rPr lang="en-US" altLang="en-US" sz="3200" b="1"/>
              <a:t>25.	Student-Generated Test Questions</a:t>
            </a:r>
          </a:p>
          <a:p>
            <a:r>
              <a:rPr lang="en-US" altLang="en-US" sz="3200" b="1"/>
              <a:t>26.	Human Tableau or Class Modeling</a:t>
            </a:r>
          </a:p>
          <a:p>
            <a:r>
              <a:rPr lang="en-US" altLang="en-US" sz="3200" b="1"/>
              <a:t>27.	Paper or Project Prospectus</a:t>
            </a:r>
          </a:p>
          <a:p>
            <a:r>
              <a:rPr lang="en-US" altLang="en-US" sz="3200" b="1"/>
              <a:t>28.	Classroom Opinion Polls</a:t>
            </a:r>
          </a:p>
          <a:p>
            <a:r>
              <a:rPr lang="en-US" altLang="en-US" sz="3200" b="1"/>
              <a:t>29.	Double-Entry Journals</a:t>
            </a:r>
          </a:p>
          <a:p>
            <a:r>
              <a:rPr lang="en-US" altLang="en-US" sz="3200" b="1"/>
              <a:t>30.	Profiles of Admirable Individuals</a:t>
            </a:r>
          </a:p>
          <a:p>
            <a:r>
              <a:rPr lang="en-US" altLang="en-US" sz="3200" b="1"/>
              <a:t>31.	Everyday Ethical Dilemmas</a:t>
            </a:r>
          </a:p>
          <a:p>
            <a:r>
              <a:rPr lang="en-US" altLang="en-US" sz="3200" b="1"/>
              <a:t>32.	Course-Related Self-Confidence Surveys</a:t>
            </a:r>
          </a:p>
          <a:p>
            <a:r>
              <a:rPr lang="en-US" altLang="en-US" sz="3200" b="1"/>
              <a:t>33.	Focused Autobiographical Sketches</a:t>
            </a:r>
          </a:p>
          <a:p>
            <a:r>
              <a:rPr lang="en-US" altLang="en-US" sz="3200" b="1"/>
              <a:t>34.	Interest/Knowledge/Skills Checklist</a:t>
            </a:r>
          </a:p>
          <a:p>
            <a:r>
              <a:rPr lang="en-US" altLang="en-US" sz="3200" b="1"/>
              <a:t>35.	Goal Ranking and Matching</a:t>
            </a:r>
          </a:p>
          <a:p>
            <a:r>
              <a:rPr lang="en-US" altLang="en-US" sz="3200" b="1"/>
              <a:t>36.	Self-Assessment of Ways of Learning</a:t>
            </a:r>
          </a:p>
          <a:p>
            <a:r>
              <a:rPr lang="en-US" altLang="en-US" sz="3200" b="1"/>
              <a:t>37.	Productive Study-Time Logs</a:t>
            </a:r>
          </a:p>
          <a:p>
            <a:r>
              <a:rPr lang="en-US" altLang="en-US" sz="3200" b="1"/>
              <a:t>38.	Punctuated Lectures</a:t>
            </a:r>
          </a:p>
          <a:p>
            <a:r>
              <a:rPr lang="en-US" altLang="en-US" sz="3200" b="1"/>
              <a:t>39.	Process Analysis </a:t>
            </a:r>
          </a:p>
          <a:p>
            <a:r>
              <a:rPr lang="en-US" altLang="en-US" sz="3200" b="1"/>
              <a:t>40.	Diagnostic Learning Logs</a:t>
            </a:r>
          </a:p>
          <a:p>
            <a:r>
              <a:rPr lang="en-US" altLang="en-US" sz="3200" b="1"/>
              <a:t>41.	Chain Notes</a:t>
            </a:r>
          </a:p>
          <a:p>
            <a:r>
              <a:rPr lang="en-US" altLang="en-US" sz="3200" b="1"/>
              <a:t>42.	E-Mail Feedback</a:t>
            </a:r>
          </a:p>
          <a:p>
            <a:r>
              <a:rPr lang="en-US" altLang="en-US" sz="3200" b="1"/>
              <a:t>43.	Teacher-Designed Feedback Forms</a:t>
            </a:r>
          </a:p>
          <a:p>
            <a:r>
              <a:rPr lang="en-US" altLang="en-US" sz="3200" b="1"/>
              <a:t>44.	Group Instructional Feedback Technique</a:t>
            </a:r>
          </a:p>
          <a:p>
            <a:r>
              <a:rPr lang="en-US" altLang="en-US" sz="3200" b="1"/>
              <a:t>45.	Classroom Assessment Quality Circles</a:t>
            </a:r>
          </a:p>
          <a:p>
            <a:r>
              <a:rPr lang="en-US" altLang="en-US" sz="3200" b="1"/>
              <a:t>46.	Recall, Summarize, Question, Connect, and                             </a:t>
            </a:r>
          </a:p>
          <a:p>
            <a:r>
              <a:rPr lang="en-US" altLang="en-US" sz="3200" b="1"/>
              <a:t>         Comment</a:t>
            </a:r>
          </a:p>
          <a:p>
            <a:r>
              <a:rPr lang="en-US" altLang="en-US" sz="3200" b="1"/>
              <a:t>47.	Group-Work Evaluations</a:t>
            </a:r>
          </a:p>
          <a:p>
            <a:r>
              <a:rPr lang="en-US" altLang="en-US" sz="3200" b="1"/>
              <a:t>48.	Reading Rating Sheets</a:t>
            </a:r>
          </a:p>
          <a:p>
            <a:r>
              <a:rPr lang="en-US" altLang="en-US" sz="3200" b="1"/>
              <a:t>49.	Assignment Assessments</a:t>
            </a:r>
          </a:p>
          <a:p>
            <a:r>
              <a:rPr lang="en-US" altLang="en-US" sz="3200" b="1"/>
              <a:t>50.	Exam Evaluations</a:t>
            </a:r>
          </a:p>
        </p:txBody>
      </p:sp>
      <p:sp>
        <p:nvSpPr>
          <p:cNvPr id="2076" name="Text Box 28">
            <a:extLst>
              <a:ext uri="{FF2B5EF4-FFF2-40B4-BE49-F238E27FC236}">
                <a16:creationId xmlns:a16="http://schemas.microsoft.com/office/drawing/2014/main" id="{81062705-E1AB-128F-A220-7E84851F50BF}"/>
              </a:ext>
            </a:extLst>
          </p:cNvPr>
          <p:cNvSpPr txBox="1">
            <a:spLocks noChangeArrowheads="1"/>
          </p:cNvSpPr>
          <p:nvPr/>
        </p:nvSpPr>
        <p:spPr bwMode="auto">
          <a:xfrm>
            <a:off x="762000" y="1431925"/>
            <a:ext cx="929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u="sng"/>
              <a:t>Knowledge Base</a:t>
            </a:r>
            <a:endParaRPr lang="en-US" altLang="en-US" sz="5400" u="sng"/>
          </a:p>
        </p:txBody>
      </p:sp>
      <p:sp>
        <p:nvSpPr>
          <p:cNvPr id="2077" name="Text Box 29">
            <a:extLst>
              <a:ext uri="{FF2B5EF4-FFF2-40B4-BE49-F238E27FC236}">
                <a16:creationId xmlns:a16="http://schemas.microsoft.com/office/drawing/2014/main" id="{D6D3E1B0-8826-EFD3-154C-329860A52A36}"/>
              </a:ext>
            </a:extLst>
          </p:cNvPr>
          <p:cNvSpPr txBox="1">
            <a:spLocks noChangeArrowheads="1"/>
          </p:cNvSpPr>
          <p:nvPr/>
        </p:nvSpPr>
        <p:spPr bwMode="auto">
          <a:xfrm>
            <a:off x="838200" y="2879725"/>
            <a:ext cx="9220200" cy="862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panose="02020603050405020304" pitchFamily="18" charset="0"/>
              </a:defRPr>
            </a:lvl1pPr>
            <a:lvl2pPr marL="571500" indent="-457200" algn="l">
              <a:defRPr sz="2400">
                <a:solidFill>
                  <a:schemeClr val="tx1"/>
                </a:solidFill>
                <a:latin typeface="Times" panose="02020603050405020304" pitchFamily="18" charset="0"/>
              </a:defRPr>
            </a:lvl2pPr>
            <a:lvl3pPr marL="685800" indent="-457200" algn="l">
              <a:defRPr sz="2400">
                <a:solidFill>
                  <a:schemeClr val="tx1"/>
                </a:solidFill>
                <a:latin typeface="Times" panose="02020603050405020304" pitchFamily="18" charset="0"/>
              </a:defRPr>
            </a:lvl3pPr>
            <a:lvl4pPr marL="1828800" indent="-457200" algn="l">
              <a:defRPr sz="2400">
                <a:solidFill>
                  <a:schemeClr val="tx1"/>
                </a:solidFill>
                <a:latin typeface="Times" panose="02020603050405020304" pitchFamily="18" charset="0"/>
              </a:defRPr>
            </a:lvl4pPr>
            <a:lvl5pPr marL="2286000" indent="-457200" algn="l">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spcAft>
                <a:spcPct val="50000"/>
              </a:spcAft>
              <a:buFontTx/>
              <a:buChar char="•"/>
            </a:pPr>
            <a:r>
              <a:rPr lang="en-US" altLang="en-US" sz="4000"/>
              <a:t>Regardless of class size, engagement rises as interactivity increases. Assessment within the classroom provides the dual benefit of directly gauging student learning while raising the level of interaction and engagement.</a:t>
            </a:r>
          </a:p>
          <a:p>
            <a:pPr>
              <a:spcBef>
                <a:spcPct val="50000"/>
              </a:spcBef>
              <a:spcAft>
                <a:spcPct val="50000"/>
              </a:spcAft>
              <a:buFontTx/>
              <a:buChar char="•"/>
            </a:pPr>
            <a:r>
              <a:rPr lang="en-US" altLang="en-US" sz="4000"/>
              <a:t>Fifty Classroom Assessment Techniques (CATs) were outlined by Angelo/Cross (</a:t>
            </a:r>
            <a:r>
              <a:rPr lang="en-US" altLang="en-US" sz="4000" i="1"/>
              <a:t>Classroom Assessment Techniques</a:t>
            </a:r>
            <a:r>
              <a:rPr lang="en-US" altLang="en-US" sz="4000"/>
              <a:t>, Jossey-Bass, 1993). Several CATs can also be found in </a:t>
            </a:r>
            <a:r>
              <a:rPr lang="en-US" altLang="en-US" sz="4000" i="1"/>
              <a:t>Teaching Creatively: Ideas in Action</a:t>
            </a:r>
            <a:r>
              <a:rPr lang="en-US" altLang="en-US" sz="4000"/>
              <a:t> (Morrison-Shetlar, Marwitz, Outernet, 2001).</a:t>
            </a:r>
          </a:p>
        </p:txBody>
      </p:sp>
      <p:sp>
        <p:nvSpPr>
          <p:cNvPr id="2080" name="Text Box 32">
            <a:extLst>
              <a:ext uri="{FF2B5EF4-FFF2-40B4-BE49-F238E27FC236}">
                <a16:creationId xmlns:a16="http://schemas.microsoft.com/office/drawing/2014/main" id="{E1320308-0696-7CC6-2BAE-3FB2DDE42B11}"/>
              </a:ext>
            </a:extLst>
          </p:cNvPr>
          <p:cNvSpPr txBox="1">
            <a:spLocks noChangeArrowheads="1"/>
          </p:cNvSpPr>
          <p:nvPr/>
        </p:nvSpPr>
        <p:spPr bwMode="auto">
          <a:xfrm>
            <a:off x="33909000" y="5486400"/>
            <a:ext cx="9220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u="sng"/>
              <a:t>Future Research Ideas</a:t>
            </a:r>
            <a:endParaRPr lang="en-US" altLang="en-US" sz="5400" u="sng"/>
          </a:p>
        </p:txBody>
      </p:sp>
      <p:sp>
        <p:nvSpPr>
          <p:cNvPr id="2081" name="Text Box 33">
            <a:extLst>
              <a:ext uri="{FF2B5EF4-FFF2-40B4-BE49-F238E27FC236}">
                <a16:creationId xmlns:a16="http://schemas.microsoft.com/office/drawing/2014/main" id="{DE2B834C-DB33-1745-14E1-3248F514CBDA}"/>
              </a:ext>
            </a:extLst>
          </p:cNvPr>
          <p:cNvSpPr txBox="1">
            <a:spLocks noChangeArrowheads="1"/>
          </p:cNvSpPr>
          <p:nvPr/>
        </p:nvSpPr>
        <p:spPr bwMode="auto">
          <a:xfrm>
            <a:off x="33756600" y="7010400"/>
            <a:ext cx="9448800" cy="162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panose="02020603050405020304" pitchFamily="18" charset="0"/>
              </a:defRPr>
            </a:lvl1pPr>
            <a:lvl2pPr marL="571500" indent="-457200" algn="l">
              <a:defRPr sz="2400">
                <a:solidFill>
                  <a:schemeClr val="tx1"/>
                </a:solidFill>
                <a:latin typeface="Times" panose="02020603050405020304" pitchFamily="18" charset="0"/>
              </a:defRPr>
            </a:lvl2pPr>
            <a:lvl3pPr marL="685800" indent="-457200" algn="l">
              <a:defRPr sz="2400">
                <a:solidFill>
                  <a:schemeClr val="tx1"/>
                </a:solidFill>
                <a:latin typeface="Times" panose="02020603050405020304" pitchFamily="18" charset="0"/>
              </a:defRPr>
            </a:lvl3pPr>
            <a:lvl4pPr marL="1828800" indent="-457200" algn="l">
              <a:defRPr sz="2400">
                <a:solidFill>
                  <a:schemeClr val="tx1"/>
                </a:solidFill>
                <a:latin typeface="Times" panose="02020603050405020304" pitchFamily="18" charset="0"/>
              </a:defRPr>
            </a:lvl4pPr>
            <a:lvl5pPr marL="2286000" indent="-457200" algn="l">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4000" b="1"/>
              <a:t>	Questions using these CATs in SoTL-type projects:</a:t>
            </a:r>
          </a:p>
          <a:p>
            <a:pPr>
              <a:spcBef>
                <a:spcPct val="50000"/>
              </a:spcBef>
              <a:buFontTx/>
              <a:buAutoNum type="arabicPeriod"/>
            </a:pPr>
            <a:r>
              <a:rPr lang="en-US" altLang="en-US" sz="4000"/>
              <a:t>Can simulation and role-playing be used successfully in a large-class setting to increase engagement?</a:t>
            </a:r>
          </a:p>
          <a:p>
            <a:pPr>
              <a:spcBef>
                <a:spcPct val="50000"/>
              </a:spcBef>
              <a:buFontTx/>
              <a:buAutoNum type="arabicPeriod"/>
            </a:pPr>
            <a:r>
              <a:rPr lang="en-US" altLang="en-US" sz="4000"/>
              <a:t>What benefits are derived from increasing perceived relevance to undergraduates, particularly in the use of CAT #74 (Pop Culture) and #101 (Real World)?</a:t>
            </a:r>
          </a:p>
          <a:p>
            <a:pPr>
              <a:spcBef>
                <a:spcPct val="50000"/>
              </a:spcBef>
              <a:buFontTx/>
              <a:buAutoNum type="arabicPeriod"/>
            </a:pPr>
            <a:r>
              <a:rPr lang="en-US" altLang="en-US" sz="4000"/>
              <a:t>How much does student retention increase when writing CATs such as #78 (Writing Fables) and #14 (Word Journals)?</a:t>
            </a:r>
          </a:p>
          <a:p>
            <a:pPr>
              <a:spcBef>
                <a:spcPct val="50000"/>
              </a:spcBef>
              <a:buFontTx/>
              <a:buAutoNum type="arabicPeriod"/>
            </a:pPr>
            <a:r>
              <a:rPr lang="en-US" altLang="en-US" sz="4000"/>
              <a:t>Does student performance increase when visual CATs are utilized more liberally, such as #55 (Student Pictures), and #51 (Drawing for Understanding)?</a:t>
            </a:r>
          </a:p>
          <a:p>
            <a:pPr>
              <a:spcBef>
                <a:spcPct val="50000"/>
              </a:spcBef>
              <a:buFontTx/>
              <a:buAutoNum type="arabicPeriod"/>
            </a:pPr>
            <a:r>
              <a:rPr lang="en-US" altLang="en-US" sz="4000"/>
              <a:t>How do very large lecture classes benefit from inclusive activities like #58 (Haiku) and #6 (One-Minute Papers)?</a:t>
            </a:r>
          </a:p>
          <a:p>
            <a:pPr>
              <a:spcBef>
                <a:spcPct val="50000"/>
              </a:spcBef>
              <a:buFontTx/>
              <a:buAutoNum type="arabicPeriod"/>
            </a:pPr>
            <a:r>
              <a:rPr lang="en-US" altLang="en-US" sz="4000"/>
              <a:t>Can groupwork be effectively introduced in very large lecture halls, particularly using #63 (Think-Pair-Share)?</a:t>
            </a:r>
          </a:p>
          <a:p>
            <a:pPr>
              <a:spcBef>
                <a:spcPct val="50000"/>
              </a:spcBef>
            </a:pPr>
            <a:endParaRPr lang="en-US" altLang="en-US" sz="4000"/>
          </a:p>
        </p:txBody>
      </p:sp>
      <p:sp>
        <p:nvSpPr>
          <p:cNvPr id="2084" name="Rectangle 36">
            <a:extLst>
              <a:ext uri="{FF2B5EF4-FFF2-40B4-BE49-F238E27FC236}">
                <a16:creationId xmlns:a16="http://schemas.microsoft.com/office/drawing/2014/main" id="{04406473-6C20-2128-3932-87BF0A64CB9E}"/>
              </a:ext>
            </a:extLst>
          </p:cNvPr>
          <p:cNvSpPr>
            <a:spLocks noChangeArrowheads="1"/>
          </p:cNvSpPr>
          <p:nvPr/>
        </p:nvSpPr>
        <p:spPr bwMode="auto">
          <a:xfrm>
            <a:off x="22098000" y="6446838"/>
            <a:ext cx="9601200" cy="24947562"/>
          </a:xfrm>
          <a:prstGeom prst="rect">
            <a:avLst/>
          </a:prstGeom>
          <a:noFill/>
          <a:ln>
            <a:noFill/>
          </a:ln>
          <a:effectLst/>
          <a:extLst>
            <a:ext uri="{909E8E84-426E-40DD-AFC4-6F175D3DCCD1}">
              <a14:hiddenFill xmlns:a14="http://schemas.microsoft.com/office/drawing/2010/main">
                <a:solidFill>
                  <a:srgbClr val="FFC61D"/>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panose="02020603050405020304" pitchFamily="18" charset="0"/>
              </a:defRPr>
            </a:lvl1pPr>
            <a:lvl2pPr marL="914400" indent="-457200" algn="l">
              <a:defRPr sz="2400">
                <a:solidFill>
                  <a:schemeClr val="tx1"/>
                </a:solidFill>
                <a:latin typeface="Times" panose="02020603050405020304" pitchFamily="18" charset="0"/>
              </a:defRPr>
            </a:lvl2pPr>
            <a:lvl3pPr marL="1371600" indent="-457200" algn="l">
              <a:defRPr sz="2400">
                <a:solidFill>
                  <a:schemeClr val="tx1"/>
                </a:solidFill>
                <a:latin typeface="Times" panose="02020603050405020304" pitchFamily="18" charset="0"/>
              </a:defRPr>
            </a:lvl3pPr>
            <a:lvl4pPr marL="1828800" indent="-457200" algn="l">
              <a:defRPr sz="2400">
                <a:solidFill>
                  <a:schemeClr val="tx1"/>
                </a:solidFill>
                <a:latin typeface="Times" panose="02020603050405020304" pitchFamily="18" charset="0"/>
              </a:defRPr>
            </a:lvl4pPr>
            <a:lvl5pPr marL="2286000" indent="-457200" algn="l">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200" b="1"/>
              <a:t>51.	Drawing for Understanding</a:t>
            </a:r>
          </a:p>
          <a:p>
            <a:r>
              <a:rPr lang="en-US" altLang="en-US" sz="3200" b="1"/>
              <a:t>52.	Impromptu Speeches</a:t>
            </a:r>
          </a:p>
          <a:p>
            <a:r>
              <a:rPr lang="en-US" altLang="en-US" sz="3200" b="1"/>
              <a:t>53.	Pass the Chalk</a:t>
            </a:r>
          </a:p>
          <a:p>
            <a:r>
              <a:rPr lang="en-US" altLang="en-US" sz="3200" b="1"/>
              <a:t>54.	Using Pictures</a:t>
            </a:r>
          </a:p>
          <a:p>
            <a:r>
              <a:rPr lang="en-US" altLang="en-US" sz="3200" b="1"/>
              <a:t>55.	Student Pictures</a:t>
            </a:r>
          </a:p>
          <a:p>
            <a:r>
              <a:rPr lang="en-US" altLang="en-US" sz="3200" b="1"/>
              <a:t>56.	Fishbowl</a:t>
            </a:r>
          </a:p>
          <a:p>
            <a:r>
              <a:rPr lang="en-US" altLang="en-US" sz="3200" b="1"/>
              <a:t>57.	Application to Major</a:t>
            </a:r>
          </a:p>
          <a:p>
            <a:r>
              <a:rPr lang="en-US" altLang="en-US" sz="3200" b="1"/>
              <a:t>58.	Haiku</a:t>
            </a:r>
          </a:p>
          <a:p>
            <a:r>
              <a:rPr lang="en-US" altLang="en-US" sz="3200" b="1"/>
              <a:t>59.	Instructor Storytelling</a:t>
            </a:r>
          </a:p>
          <a:p>
            <a:r>
              <a:rPr lang="en-US" altLang="en-US" sz="3200" b="1"/>
              <a:t>60.	Student Storytelling</a:t>
            </a:r>
          </a:p>
          <a:p>
            <a:r>
              <a:rPr lang="en-US" altLang="en-US" sz="3200" b="1"/>
              <a:t>61.	Choral Response</a:t>
            </a:r>
          </a:p>
          <a:p>
            <a:r>
              <a:rPr lang="en-US" altLang="en-US" sz="3200" b="1"/>
              <a:t>62.	Total Physical Response (TPR)</a:t>
            </a:r>
          </a:p>
          <a:p>
            <a:r>
              <a:rPr lang="en-US" altLang="en-US" sz="3200" b="1"/>
              <a:t>63.	Think-Pair-Share</a:t>
            </a:r>
          </a:p>
          <a:p>
            <a:r>
              <a:rPr lang="en-US" altLang="en-US" sz="3200" b="1"/>
              <a:t>64.	Jigsaw (Group Experts)</a:t>
            </a:r>
          </a:p>
          <a:p>
            <a:r>
              <a:rPr lang="en-US" altLang="en-US" sz="3200" b="1"/>
              <a:t>65.	Forced Debate</a:t>
            </a:r>
          </a:p>
          <a:p>
            <a:r>
              <a:rPr lang="en-US" altLang="en-US" sz="3200" b="1"/>
              <a:t>66.	Role-Playing</a:t>
            </a:r>
          </a:p>
          <a:p>
            <a:r>
              <a:rPr lang="en-US" altLang="en-US" sz="3200" b="1"/>
              <a:t>67.	Definitions and Applications</a:t>
            </a:r>
          </a:p>
          <a:p>
            <a:r>
              <a:rPr lang="en-US" altLang="en-US" sz="3200" b="1"/>
              <a:t>68.	Quaker Meeting</a:t>
            </a:r>
          </a:p>
          <a:p>
            <a:r>
              <a:rPr lang="en-US" altLang="en-US" sz="3200" b="1"/>
              <a:t>69.	Line Dance</a:t>
            </a:r>
          </a:p>
          <a:p>
            <a:r>
              <a:rPr lang="en-US" altLang="en-US" sz="3200" b="1"/>
              <a:t>70.	Four Corners</a:t>
            </a:r>
          </a:p>
          <a:p>
            <a:r>
              <a:rPr lang="en-US" altLang="en-US" sz="3200" b="1"/>
              <a:t>71.	Simulation</a:t>
            </a:r>
          </a:p>
          <a:p>
            <a:r>
              <a:rPr lang="en-US" altLang="en-US" sz="3200" b="1"/>
              <a:t>72.	Think Break</a:t>
            </a:r>
          </a:p>
          <a:p>
            <a:r>
              <a:rPr lang="en-US" altLang="en-US" sz="3200" b="1"/>
              <a:t>73.	Optimist/Pessimist</a:t>
            </a:r>
          </a:p>
          <a:p>
            <a:r>
              <a:rPr lang="en-US" altLang="en-US" sz="3200" b="1"/>
              <a:t>74.	Pop Culture</a:t>
            </a:r>
          </a:p>
          <a:p>
            <a:r>
              <a:rPr lang="en-US" altLang="en-US" sz="3200" b="1"/>
              <a:t>75.	Opposites</a:t>
            </a:r>
          </a:p>
          <a:p>
            <a:r>
              <a:rPr lang="en-US" altLang="en-US" sz="3200" b="1"/>
              <a:t>76.	Ranking Alternatives</a:t>
            </a:r>
          </a:p>
          <a:p>
            <a:r>
              <a:rPr lang="en-US" altLang="en-US" sz="3200" b="1"/>
              <a:t>77.	Imaginary Show and Tell</a:t>
            </a:r>
          </a:p>
          <a:p>
            <a:r>
              <a:rPr lang="en-US" altLang="en-US" sz="3200" b="1"/>
              <a:t>78.	Writing Fables</a:t>
            </a:r>
          </a:p>
          <a:p>
            <a:r>
              <a:rPr lang="en-US" altLang="en-US" sz="3200" b="1"/>
              <a:t>79.	Movie Application</a:t>
            </a:r>
          </a:p>
          <a:p>
            <a:r>
              <a:rPr lang="en-US" altLang="en-US" sz="3200" b="1"/>
              <a:t>80.	Pictionary</a:t>
            </a:r>
          </a:p>
          <a:p>
            <a:r>
              <a:rPr lang="en-US" altLang="en-US" sz="3200" b="1"/>
              <a:t>81.	Super-Password</a:t>
            </a:r>
          </a:p>
          <a:p>
            <a:r>
              <a:rPr lang="en-US" altLang="en-US" sz="3200" b="1"/>
              <a:t>82.	Find the Company</a:t>
            </a:r>
          </a:p>
          <a:p>
            <a:r>
              <a:rPr lang="en-US" altLang="en-US" sz="3200" b="1"/>
              <a:t>83.	My Christmas Gift</a:t>
            </a:r>
          </a:p>
          <a:p>
            <a:r>
              <a:rPr lang="en-US" altLang="en-US" sz="3200" b="1"/>
              <a:t>84.	Six Degrees of “RNA Transcription Errors”</a:t>
            </a:r>
          </a:p>
          <a:p>
            <a:r>
              <a:rPr lang="en-US" altLang="en-US" sz="3200" b="1"/>
              <a:t>85.	Word of the Day</a:t>
            </a:r>
          </a:p>
          <a:p>
            <a:r>
              <a:rPr lang="en-US" altLang="en-US" sz="3200" b="1"/>
              <a:t>86. 	Questions as Homework</a:t>
            </a:r>
          </a:p>
          <a:p>
            <a:r>
              <a:rPr lang="en-US" altLang="en-US" sz="3200" b="1"/>
              <a:t>87. 	Group-Decided Question</a:t>
            </a:r>
          </a:p>
          <a:p>
            <a:r>
              <a:rPr lang="en-US" altLang="en-US" sz="3200" b="1"/>
              <a:t>88. 	Press Conference</a:t>
            </a:r>
          </a:p>
          <a:p>
            <a:r>
              <a:rPr lang="en-US" altLang="en-US" sz="3200" b="1"/>
              <a:t>89. 	Truth Statements</a:t>
            </a:r>
          </a:p>
          <a:p>
            <a:r>
              <a:rPr lang="en-US" altLang="en-US" sz="3200" b="1"/>
              <a:t>90. 	Brainstorming on the Board </a:t>
            </a:r>
          </a:p>
          <a:p>
            <a:r>
              <a:rPr lang="en-US" altLang="en-US" sz="3200" b="1"/>
              <a:t>91. 	All-day Chats </a:t>
            </a:r>
          </a:p>
          <a:p>
            <a:r>
              <a:rPr lang="en-US" altLang="en-US" sz="3200" b="1"/>
              <a:t>92. 	Quick Chat</a:t>
            </a:r>
          </a:p>
          <a:p>
            <a:r>
              <a:rPr lang="en-US" altLang="en-US" sz="3200" b="1"/>
              <a:t>93. 	Quick Evaluation</a:t>
            </a:r>
          </a:p>
          <a:p>
            <a:r>
              <a:rPr lang="en-US" altLang="en-US" sz="3200" b="1"/>
              <a:t>94. 	Objective Check</a:t>
            </a:r>
          </a:p>
          <a:p>
            <a:r>
              <a:rPr lang="en-US" altLang="en-US" sz="3200" b="1"/>
              <a:t>95. 	Peer Review Writing Task</a:t>
            </a:r>
          </a:p>
          <a:p>
            <a:r>
              <a:rPr lang="en-US" altLang="en-US" sz="3200" b="1"/>
              <a:t>96. 	Psychoanalysis</a:t>
            </a:r>
          </a:p>
          <a:p>
            <a:r>
              <a:rPr lang="en-US" altLang="en-US" sz="3200" b="1"/>
              <a:t>97.	PowerPoint Presentations</a:t>
            </a:r>
          </a:p>
          <a:p>
            <a:r>
              <a:rPr lang="en-US" altLang="en-US" sz="3200" b="1"/>
              <a:t>98. 	Bridge Conference</a:t>
            </a:r>
          </a:p>
          <a:p>
            <a:r>
              <a:rPr lang="en-US" altLang="en-US" sz="3200" b="1"/>
              <a:t>99. 	Pre-Class Writing</a:t>
            </a:r>
          </a:p>
          <a:p>
            <a:r>
              <a:rPr lang="en-US" altLang="en-US" sz="3200" b="1"/>
              <a:t>100. 	Advice Letter</a:t>
            </a:r>
          </a:p>
          <a:p>
            <a:r>
              <a:rPr lang="en-US" altLang="en-US" sz="3200" b="1"/>
              <a:t>101. 	“Real-World”</a:t>
            </a:r>
            <a:endParaRPr lang="en-US" altLang="en-US" sz="3200"/>
          </a:p>
        </p:txBody>
      </p:sp>
      <p:sp>
        <p:nvSpPr>
          <p:cNvPr id="2086" name="Rectangle 38">
            <a:extLst>
              <a:ext uri="{FF2B5EF4-FFF2-40B4-BE49-F238E27FC236}">
                <a16:creationId xmlns:a16="http://schemas.microsoft.com/office/drawing/2014/main" id="{78312C4F-44B0-B5D9-BF0C-C4838DEE6F08}"/>
              </a:ext>
            </a:extLst>
          </p:cNvPr>
          <p:cNvSpPr>
            <a:spLocks noChangeArrowheads="1"/>
          </p:cNvSpPr>
          <p:nvPr/>
        </p:nvSpPr>
        <p:spPr bwMode="auto">
          <a:xfrm>
            <a:off x="762000" y="14401800"/>
            <a:ext cx="9220200" cy="171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panose="02020603050405020304" pitchFamily="18" charset="0"/>
              </a:defRPr>
            </a:lvl1pPr>
            <a:lvl2pPr marL="914400" indent="-457200" algn="l">
              <a:defRPr sz="2400">
                <a:solidFill>
                  <a:schemeClr val="tx1"/>
                </a:solidFill>
                <a:latin typeface="Times" panose="02020603050405020304" pitchFamily="18" charset="0"/>
              </a:defRPr>
            </a:lvl2pPr>
            <a:lvl3pPr marL="1371600" indent="-457200" algn="l">
              <a:defRPr sz="2400">
                <a:solidFill>
                  <a:schemeClr val="tx1"/>
                </a:solidFill>
                <a:latin typeface="Times" panose="02020603050405020304" pitchFamily="18" charset="0"/>
              </a:defRPr>
            </a:lvl3pPr>
            <a:lvl4pPr marL="1828800" indent="-457200" algn="l">
              <a:defRPr sz="2400">
                <a:solidFill>
                  <a:schemeClr val="tx1"/>
                </a:solidFill>
                <a:latin typeface="Times" panose="02020603050405020304" pitchFamily="18" charset="0"/>
              </a:defRPr>
            </a:lvl4pPr>
            <a:lvl5pPr marL="2286000" indent="-457200" algn="l">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4000"/>
              <a:t>	Most of the 101 CATs can be used in any discipline, and in any size class (with some adjustment needed for very large or very small classes). Commonly used CATs that are not discipline-specific:</a:t>
            </a:r>
          </a:p>
          <a:p>
            <a:endParaRPr lang="en-US" altLang="en-US" sz="4000"/>
          </a:p>
          <a:p>
            <a:r>
              <a:rPr lang="en-US" altLang="en-US" sz="4000" b="1">
                <a:solidFill>
                  <a:schemeClr val="accent2"/>
                </a:solidFill>
              </a:rPr>
              <a:t>One-Minute Paper</a:t>
            </a:r>
            <a:r>
              <a:rPr lang="en-US" altLang="en-US" sz="4000"/>
              <a:t>: Students write for one minute on a specific question (which might be generalized to “what was the most important thing you learned today”). Best used at the end of the class session.</a:t>
            </a:r>
          </a:p>
          <a:p>
            <a:r>
              <a:rPr lang="en-US" altLang="en-US" sz="4000" b="1">
                <a:solidFill>
                  <a:schemeClr val="accent2"/>
                </a:solidFill>
              </a:rPr>
              <a:t>Think-Pair-Share</a:t>
            </a:r>
            <a:r>
              <a:rPr lang="en-US" altLang="en-US" sz="4000"/>
              <a:t>: Students share and compare possible answers to a question with a partner before addressing the larger class.</a:t>
            </a:r>
          </a:p>
          <a:p>
            <a:r>
              <a:rPr lang="en-US" altLang="en-US" sz="4000" b="1">
                <a:solidFill>
                  <a:schemeClr val="accent2"/>
                </a:solidFill>
              </a:rPr>
              <a:t>Concept Mapping</a:t>
            </a:r>
            <a:r>
              <a:rPr lang="en-US" altLang="en-US" sz="4000"/>
              <a:t>: Students write keywords onto sticky notes and then organize them into a flowchart. Could be less structured: students simply draw the connections they make between concepts.</a:t>
            </a:r>
          </a:p>
          <a:p>
            <a:r>
              <a:rPr lang="en-US" altLang="en-US" sz="4000" b="1">
                <a:solidFill>
                  <a:schemeClr val="accent2"/>
                </a:solidFill>
              </a:rPr>
              <a:t>Drawing for Understanding</a:t>
            </a:r>
            <a:r>
              <a:rPr lang="en-US" altLang="en-US" sz="4000"/>
              <a:t>: Students illustrate an abstract concept or idea. Comparing drawings around the room can clear up misconceptions.</a:t>
            </a:r>
          </a:p>
          <a:p>
            <a:r>
              <a:rPr lang="en-US" altLang="en-US" sz="4000" b="1">
                <a:solidFill>
                  <a:schemeClr val="accent2"/>
                </a:solidFill>
              </a:rPr>
              <a:t>Jigsaw</a:t>
            </a:r>
            <a:r>
              <a:rPr lang="en-US" altLang="en-US" sz="4000"/>
              <a:t>: Give each group a different topic. Re-mix groups with one planted “expert” on each topic, who now has to teach his new group.</a:t>
            </a:r>
          </a:p>
        </p:txBody>
      </p:sp>
      <p:sp>
        <p:nvSpPr>
          <p:cNvPr id="2087" name="Text Box 39">
            <a:extLst>
              <a:ext uri="{FF2B5EF4-FFF2-40B4-BE49-F238E27FC236}">
                <a16:creationId xmlns:a16="http://schemas.microsoft.com/office/drawing/2014/main" id="{E53B8F1D-4CE9-6D9A-2111-320CFEAE6034}"/>
              </a:ext>
            </a:extLst>
          </p:cNvPr>
          <p:cNvSpPr txBox="1">
            <a:spLocks noChangeArrowheads="1"/>
          </p:cNvSpPr>
          <p:nvPr/>
        </p:nvSpPr>
        <p:spPr bwMode="auto">
          <a:xfrm>
            <a:off x="762000" y="12954000"/>
            <a:ext cx="929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b="1" u="sng"/>
              <a:t>Transferability</a:t>
            </a:r>
            <a:endParaRPr lang="en-US" altLang="en-US" sz="5400" u="sng"/>
          </a:p>
        </p:txBody>
      </p:sp>
      <p:pic>
        <p:nvPicPr>
          <p:cNvPr id="2101" name="Picture 53">
            <a:extLst>
              <a:ext uri="{FF2B5EF4-FFF2-40B4-BE49-F238E27FC236}">
                <a16:creationId xmlns:a16="http://schemas.microsoft.com/office/drawing/2014/main" id="{8F30E678-027D-378F-85CA-56B44AFC0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4800" y="26289000"/>
            <a:ext cx="4572000" cy="29591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02" name="Picture 54">
            <a:extLst>
              <a:ext uri="{FF2B5EF4-FFF2-40B4-BE49-F238E27FC236}">
                <a16:creationId xmlns:a16="http://schemas.microsoft.com/office/drawing/2014/main" id="{8B1C0E63-AAD6-3092-CF1B-7037E83E88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0" y="23926800"/>
            <a:ext cx="4572000" cy="29591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00" name="Picture 52">
            <a:extLst>
              <a:ext uri="{FF2B5EF4-FFF2-40B4-BE49-F238E27FC236}">
                <a16:creationId xmlns:a16="http://schemas.microsoft.com/office/drawing/2014/main" id="{86033A97-F4D0-D64A-B2CA-58B20EA522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5200" y="28346400"/>
            <a:ext cx="4572000" cy="29591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4877D06DA698498C9FDBAFE1B6A548" ma:contentTypeVersion="13" ma:contentTypeDescription="Create a new document." ma:contentTypeScope="" ma:versionID="fb7d374ae01d84a261d1ba43f4912374">
  <xsd:schema xmlns:xsd="http://www.w3.org/2001/XMLSchema" xmlns:xs="http://www.w3.org/2001/XMLSchema" xmlns:p="http://schemas.microsoft.com/office/2006/metadata/properties" xmlns:ns1="http://schemas.microsoft.com/sharepoint/v3" xmlns:ns2="35a823d4-197e-41fb-beae-a201066506b6" targetNamespace="http://schemas.microsoft.com/office/2006/metadata/properties" ma:root="true" ma:fieldsID="a95e12f54449d3d86518bb3e14922b07" ns1:_="" ns2:_="">
    <xsd:import namespace="http://schemas.microsoft.com/sharepoint/v3"/>
    <xsd:import namespace="35a823d4-197e-41fb-beae-a201066506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a823d4-197e-41fb-beae-a20106650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727DA85-A529-4532-B6F3-E0F8DE6D2A9E}">
  <ds:schemaRefs>
    <ds:schemaRef ds:uri="http://schemas.microsoft.com/sharepoint/v3/contenttype/forms"/>
  </ds:schemaRefs>
</ds:datastoreItem>
</file>

<file path=customXml/itemProps2.xml><?xml version="1.0" encoding="utf-8"?>
<ds:datastoreItem xmlns:ds="http://schemas.openxmlformats.org/officeDocument/2006/customXml" ds:itemID="{6494C58F-EB61-484F-A169-E5CA18801C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a823d4-197e-41fb-beae-a201066506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AE00F2-3203-4EE1-87B0-15566B64D15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820</TotalTime>
  <Words>1008</Words>
  <Application>Microsoft Office PowerPoint</Application>
  <PresentationFormat>Custom</PresentationFormat>
  <Paragraphs>125</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Times</vt:lpstr>
      <vt:lpstr>Blank Presentation</vt:lpstr>
      <vt:lpstr>PowerPoint Presentation</vt:lpstr>
    </vt:vector>
  </TitlesOfParts>
  <Company>OIR/UCF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Siglinde Quirk</dc:creator>
  <cp:lastModifiedBy>Kevin Yee</cp:lastModifiedBy>
  <cp:revision>36</cp:revision>
  <cp:lastPrinted>2005-03-01T18:12:35Z</cp:lastPrinted>
  <dcterms:created xsi:type="dcterms:W3CDTF">2005-03-01T15:46:14Z</dcterms:created>
  <dcterms:modified xsi:type="dcterms:W3CDTF">2026-01-22T12:49:44Z</dcterms:modified>
</cp:coreProperties>
</file>