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sldIdLst>
    <p:sldId id="256" r:id="rId5"/>
  </p:sldIdLst>
  <p:sldSz cx="43891200" cy="32918400"/>
  <p:notesSz cx="7010400" cy="92360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1D"/>
    <a:srgbClr val="FF050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1" autoAdjust="0"/>
    <p:restoredTop sz="93776" autoAdjust="0"/>
  </p:normalViewPr>
  <p:slideViewPr>
    <p:cSldViewPr>
      <p:cViewPr varScale="1">
        <p:scale>
          <a:sx n="15" d="100"/>
          <a:sy n="15" d="100"/>
        </p:scale>
        <p:origin x="1062" y="14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858D1-DDC2-D8BF-22E9-2A80770A9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7ED30F-B578-0916-8CE7-0B1C0E37A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B209AD-FC8F-9582-BD71-0BDB3C082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B0570-D22A-420E-9C5B-B44AB0643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2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107EBF-5E32-947D-92B2-E6E46D64A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145AF3-AE64-9E42-0175-E27833B98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CDE8BA-743E-B77D-BE62-0505C5BB8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9CC6D-4A77-4B7D-A544-F78C24471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70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3" y="2925763"/>
            <a:ext cx="9326562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2925763"/>
            <a:ext cx="27827288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D53C84-8EC9-CFED-B592-2338C57CD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AF2DC-A50D-4DBB-24BC-F74818B01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1951C8-9E2C-1C03-5B15-B520B5D170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82C0A-3BF7-414A-8BC4-EA80ACD71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69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5542BF-8508-C87D-67CE-216D9EC84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761626-8386-50F5-FA0B-FFBE91A15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6609EF-3819-A7F9-D203-09631952E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54D82-8F76-4A08-A716-DCB31A143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64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96E992-98FD-77CE-1B08-3382F346A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4B06B-233A-6010-2F08-4E252A601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F1E0F1-5764-9B82-8917-489F8B3D9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6F8BB-9A46-49B8-8861-70B8A7B14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19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5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13DDD-7035-3F5B-9F4D-73523B23C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7BB5B-F8E2-6658-3496-071AB8FFF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26022-5F48-3F3A-F812-1E62D7874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E9A9-9D48-4288-8A63-5510ED380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53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EBD7CA-73E3-61A1-D53D-A23C264C9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4D8E14-CDDA-E310-4F16-56347E252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EB0F46-91BF-0753-A616-43F067ECA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FC54-A831-4906-BB2B-D9B2A9B1A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06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F104AC-0A51-3B3B-A780-D35312737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0A1BC1-81B1-E217-1565-DEC690B67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E24D80-755B-E473-495A-3A0530C2B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AC114-915A-4A0A-9DBD-64A445879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77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88FA63-E335-5C8B-D551-089774EC8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C00A3F-BCEE-1DC9-A359-36CA38A4F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5CA485-52A6-5821-7D8F-CED273B5D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4AE58-0B7F-4A30-A986-F0D118238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22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9085C6-104E-B423-BFC8-046818D5A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FFF05-D1C9-6803-B0BB-4FEAAD04B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879E91-26FA-6092-75C2-33E493C74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6FC67-724D-4190-8827-9A480E85F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94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70DC0-8B27-92B6-E668-7F032DF1E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F4DAE-C8CA-A82A-B691-7A975925E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7B48DD-20DF-4322-A0D9-0BCA3E949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8BE87-F2DC-40F3-AD4D-2AFAB24EA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5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027AAA-E08A-34F0-5517-8EAF50EA5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5763"/>
            <a:ext cx="373062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1E4884-1E1D-6AFC-0F43-47E5A896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09125"/>
            <a:ext cx="37306250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3205BC-FFDF-D142-4C25-56808D161F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2638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l">
              <a:defRPr sz="6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1FD565-F507-8D95-DB44-F4218DA743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92638"/>
            <a:ext cx="139001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CEDE73-8B75-2888-5779-CCB42CC0AA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2638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fld id="{60ADEB3E-5DA0-41E5-AC6F-5DDD0A05FD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18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18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18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18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pitchFamily="18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>
            <a:extLst>
              <a:ext uri="{FF2B5EF4-FFF2-40B4-BE49-F238E27FC236}">
                <a16:creationId xmlns:a16="http://schemas.microsoft.com/office/drawing/2014/main" id="{54CF4CED-E7E6-C410-F1F4-491BDC63E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0" y="3902075"/>
            <a:ext cx="4087813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4">
            <a:extLst>
              <a:ext uri="{FF2B5EF4-FFF2-40B4-BE49-F238E27FC236}">
                <a16:creationId xmlns:a16="http://schemas.microsoft.com/office/drawing/2014/main" id="{45EAF35C-09A6-549E-1B51-23C394A89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219200"/>
            <a:ext cx="237744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400" b="1"/>
              <a:t>Gamification in a MOOC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400" b="1"/>
              <a:t>Kevin Yee</a:t>
            </a:r>
            <a:endParaRPr lang="en-US" altLang="en-US" sz="4400"/>
          </a:p>
        </p:txBody>
      </p:sp>
      <p:sp>
        <p:nvSpPr>
          <p:cNvPr id="2052" name="Text Box 28">
            <a:extLst>
              <a:ext uri="{FF2B5EF4-FFF2-40B4-BE49-F238E27FC236}">
                <a16:creationId xmlns:a16="http://schemas.microsoft.com/office/drawing/2014/main" id="{35ECD4C6-223C-ACA8-48E7-3DC1AAD4E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9738" y="7697788"/>
            <a:ext cx="9601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b="1"/>
              <a:t>The House Challenge</a:t>
            </a:r>
            <a:endParaRPr lang="en-US" altLang="en-US" sz="7200"/>
          </a:p>
        </p:txBody>
      </p:sp>
      <p:sp>
        <p:nvSpPr>
          <p:cNvPr id="2053" name="Text Box 32">
            <a:extLst>
              <a:ext uri="{FF2B5EF4-FFF2-40B4-BE49-F238E27FC236}">
                <a16:creationId xmlns:a16="http://schemas.microsoft.com/office/drawing/2014/main" id="{BBAA288D-2411-D18B-4DB8-3D12992E3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8096250"/>
            <a:ext cx="1143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7200" b="1"/>
              <a:t>Principles of Gamification</a:t>
            </a:r>
          </a:p>
        </p:txBody>
      </p:sp>
      <p:sp>
        <p:nvSpPr>
          <p:cNvPr id="2054" name="Text Box 33">
            <a:extLst>
              <a:ext uri="{FF2B5EF4-FFF2-40B4-BE49-F238E27FC236}">
                <a16:creationId xmlns:a16="http://schemas.microsoft.com/office/drawing/2014/main" id="{994765E1-D62A-919D-B573-68D69BD3F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9855200"/>
            <a:ext cx="13868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742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buFontTx/>
              <a:buAutoNum type="arabicPeriod"/>
            </a:pPr>
            <a:r>
              <a:rPr lang="en-US" altLang="en-US" sz="4400"/>
              <a:t>Display Progress</a:t>
            </a:r>
          </a:p>
          <a:p>
            <a:pPr algn="l">
              <a:buFontTx/>
              <a:buAutoNum type="arabicPeriod"/>
            </a:pPr>
            <a:r>
              <a:rPr lang="en-US" altLang="en-US" sz="4400"/>
              <a:t>Maximize Competition</a:t>
            </a:r>
          </a:p>
          <a:p>
            <a:pPr algn="l">
              <a:buFontTx/>
              <a:buAutoNum type="arabicPeriod"/>
            </a:pPr>
            <a:r>
              <a:rPr lang="en-US" altLang="en-US" sz="4400"/>
              <a:t>Calibrate Difficulty Carefully</a:t>
            </a:r>
          </a:p>
          <a:p>
            <a:pPr algn="l">
              <a:buFontTx/>
              <a:buAutoNum type="arabicPeriod"/>
            </a:pPr>
            <a:r>
              <a:rPr lang="en-US" altLang="en-US" sz="4400"/>
              <a:t>Provide Diversions</a:t>
            </a:r>
          </a:p>
          <a:p>
            <a:pPr algn="l">
              <a:buFontTx/>
              <a:buAutoNum type="arabicPeriod"/>
            </a:pPr>
            <a:r>
              <a:rPr lang="en-US" altLang="en-US" sz="4400"/>
              <a:t>Employ Narrative Elements</a:t>
            </a:r>
          </a:p>
        </p:txBody>
      </p:sp>
      <p:sp>
        <p:nvSpPr>
          <p:cNvPr id="2055" name="Text Box 32">
            <a:extLst>
              <a:ext uri="{FF2B5EF4-FFF2-40B4-BE49-F238E27FC236}">
                <a16:creationId xmlns:a16="http://schemas.microsoft.com/office/drawing/2014/main" id="{66412EB4-DE39-FAAD-C5AF-6DAEAD8F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17319625"/>
            <a:ext cx="922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7200" b="1"/>
              <a:t>MOOC: Fairy Tales</a:t>
            </a:r>
          </a:p>
        </p:txBody>
      </p:sp>
      <p:sp>
        <p:nvSpPr>
          <p:cNvPr id="2056" name="Text Box 39">
            <a:extLst>
              <a:ext uri="{FF2B5EF4-FFF2-40B4-BE49-F238E27FC236}">
                <a16:creationId xmlns:a16="http://schemas.microsoft.com/office/drawing/2014/main" id="{55C9E01F-A753-8E52-088D-22CE9EE1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0" y="1655445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b="1"/>
              <a:t>A Badge Too Far</a:t>
            </a:r>
          </a:p>
        </p:txBody>
      </p:sp>
      <p:pic>
        <p:nvPicPr>
          <p:cNvPr id="2057" name="Picture 1">
            <a:extLst>
              <a:ext uri="{FF2B5EF4-FFF2-40B4-BE49-F238E27FC236}">
                <a16:creationId xmlns:a16="http://schemas.microsoft.com/office/drawing/2014/main" id="{A8DBE10C-40A9-0D70-A44E-E39271B3E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00584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">
            <a:extLst>
              <a:ext uri="{FF2B5EF4-FFF2-40B4-BE49-F238E27FC236}">
                <a16:creationId xmlns:a16="http://schemas.microsoft.com/office/drawing/2014/main" id="{FD2626E5-7BBD-A2BC-9847-A1551E1CF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8" b="22810"/>
          <a:stretch>
            <a:fillRect/>
          </a:stretch>
        </p:blipFill>
        <p:spPr bwMode="auto">
          <a:xfrm>
            <a:off x="2330450" y="14541500"/>
            <a:ext cx="53975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>
            <a:extLst>
              <a:ext uri="{FF2B5EF4-FFF2-40B4-BE49-F238E27FC236}">
                <a16:creationId xmlns:a16="http://schemas.microsoft.com/office/drawing/2014/main" id="{E7B3B826-6868-15C0-CBDF-C96CB3586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6"/>
          <a:stretch>
            <a:fillRect/>
          </a:stretch>
        </p:blipFill>
        <p:spPr bwMode="auto">
          <a:xfrm>
            <a:off x="21183600" y="4729163"/>
            <a:ext cx="7920038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>
            <a:extLst>
              <a:ext uri="{FF2B5EF4-FFF2-40B4-BE49-F238E27FC236}">
                <a16:creationId xmlns:a16="http://schemas.microsoft.com/office/drawing/2014/main" id="{8EF9B2F0-2673-0384-69D6-FB5BB3D1A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75" y="28660044"/>
            <a:ext cx="45085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">
            <a:extLst>
              <a:ext uri="{FF2B5EF4-FFF2-40B4-BE49-F238E27FC236}">
                <a16:creationId xmlns:a16="http://schemas.microsoft.com/office/drawing/2014/main" id="{469BF3CA-89B6-3EB0-3853-D3A7702D2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900" y="79375"/>
            <a:ext cx="938530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6">
            <a:extLst>
              <a:ext uri="{FF2B5EF4-FFF2-40B4-BE49-F238E27FC236}">
                <a16:creationId xmlns:a16="http://schemas.microsoft.com/office/drawing/2014/main" id="{8E03C1A8-F4F7-7EA3-4746-D4ACF2D86E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9114" r="8002" b="9920"/>
          <a:stretch>
            <a:fillRect/>
          </a:stretch>
        </p:blipFill>
        <p:spPr bwMode="auto">
          <a:xfrm>
            <a:off x="12115800" y="4425950"/>
            <a:ext cx="82486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9">
            <a:extLst>
              <a:ext uri="{FF2B5EF4-FFF2-40B4-BE49-F238E27FC236}">
                <a16:creationId xmlns:a16="http://schemas.microsoft.com/office/drawing/2014/main" id="{91AFCB74-F74C-6192-FDD0-FA54FA03A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021800"/>
            <a:ext cx="7899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0">
            <a:extLst>
              <a:ext uri="{FF2B5EF4-FFF2-40B4-BE49-F238E27FC236}">
                <a16:creationId xmlns:a16="http://schemas.microsoft.com/office/drawing/2014/main" id="{6A233A97-B6E0-E34F-9B82-FA6D33505D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0" b="22726"/>
          <a:stretch>
            <a:fillRect/>
          </a:stretch>
        </p:blipFill>
        <p:spPr bwMode="auto">
          <a:xfrm>
            <a:off x="34261425" y="11277600"/>
            <a:ext cx="87915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28">
            <a:extLst>
              <a:ext uri="{FF2B5EF4-FFF2-40B4-BE49-F238E27FC236}">
                <a16:creationId xmlns:a16="http://schemas.microsoft.com/office/drawing/2014/main" id="{C1261A77-359D-BBD4-D8E7-D1201F452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1688" y="11039475"/>
            <a:ext cx="960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b="1"/>
              <a:t>MOOC Participants</a:t>
            </a:r>
            <a:endParaRPr lang="en-US" altLang="en-US" sz="7200"/>
          </a:p>
        </p:txBody>
      </p:sp>
      <p:pic>
        <p:nvPicPr>
          <p:cNvPr id="2068" name="Picture 23">
            <a:extLst>
              <a:ext uri="{FF2B5EF4-FFF2-40B4-BE49-F238E27FC236}">
                <a16:creationId xmlns:a16="http://schemas.microsoft.com/office/drawing/2014/main" id="{7506CD28-D371-860E-6308-CC0974DD76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00" y="24879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5">
            <a:extLst>
              <a:ext uri="{FF2B5EF4-FFF2-40B4-BE49-F238E27FC236}">
                <a16:creationId xmlns:a16="http://schemas.microsoft.com/office/drawing/2014/main" id="{BF4A79E1-7DE9-5D36-F5DA-A26FA2D13B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00" y="223980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6">
            <a:extLst>
              <a:ext uri="{FF2B5EF4-FFF2-40B4-BE49-F238E27FC236}">
                <a16:creationId xmlns:a16="http://schemas.microsoft.com/office/drawing/2014/main" id="{1A55DBA5-E543-D160-7C4C-0CBC784DA0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900" y="24879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8">
            <a:extLst>
              <a:ext uri="{FF2B5EF4-FFF2-40B4-BE49-F238E27FC236}">
                <a16:creationId xmlns:a16="http://schemas.microsoft.com/office/drawing/2014/main" id="{2A2E9716-22C3-2CAA-D4C7-7F8A1FF4A9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900" y="223980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9">
            <a:extLst>
              <a:ext uri="{FF2B5EF4-FFF2-40B4-BE49-F238E27FC236}">
                <a16:creationId xmlns:a16="http://schemas.microsoft.com/office/drawing/2014/main" id="{4E6116C5-D821-3164-3C4A-6C341C3939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75" y="223980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30">
            <a:extLst>
              <a:ext uri="{FF2B5EF4-FFF2-40B4-BE49-F238E27FC236}">
                <a16:creationId xmlns:a16="http://schemas.microsoft.com/office/drawing/2014/main" id="{F3136F8D-87B0-655E-1191-23555C0E84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75" y="24879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31">
            <a:extLst>
              <a:ext uri="{FF2B5EF4-FFF2-40B4-BE49-F238E27FC236}">
                <a16:creationId xmlns:a16="http://schemas.microsoft.com/office/drawing/2014/main" id="{240ADD46-B59B-E6DC-83AB-B414A799BC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900" y="24879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32">
            <a:extLst>
              <a:ext uri="{FF2B5EF4-FFF2-40B4-BE49-F238E27FC236}">
                <a16:creationId xmlns:a16="http://schemas.microsoft.com/office/drawing/2014/main" id="{240DF995-4C50-3E29-E7BE-D3026B66F41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900" y="223980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6" name="Text Box 33">
            <a:extLst>
              <a:ext uri="{FF2B5EF4-FFF2-40B4-BE49-F238E27FC236}">
                <a16:creationId xmlns:a16="http://schemas.microsoft.com/office/drawing/2014/main" id="{6F1A3D88-D90F-1369-19B3-741DAAA7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19126200"/>
            <a:ext cx="9220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en-US" sz="4400"/>
              <a:t>Meaning of princess stories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4400"/>
              <a:t>Literature studies, cultural studies, film studies</a:t>
            </a:r>
          </a:p>
        </p:txBody>
      </p:sp>
      <p:pic>
        <p:nvPicPr>
          <p:cNvPr id="2077" name="Picture 22" descr="C:\Users\kyee\Desktop\leaderboard.jpg">
            <a:extLst>
              <a:ext uri="{FF2B5EF4-FFF2-40B4-BE49-F238E27FC236}">
                <a16:creationId xmlns:a16="http://schemas.microsoft.com/office/drawing/2014/main" id="{3E4EB791-1ECC-97FC-4863-ACC3C76B6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938" y="17638713"/>
            <a:ext cx="91948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" name="Text Box 33">
            <a:extLst>
              <a:ext uri="{FF2B5EF4-FFF2-40B4-BE49-F238E27FC236}">
                <a16:creationId xmlns:a16="http://schemas.microsoft.com/office/drawing/2014/main" id="{5C3E7ED6-2111-CCAF-8246-4D61F429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013" y="8915400"/>
            <a:ext cx="8797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4400"/>
              <a:t>Problem: Scale</a:t>
            </a:r>
          </a:p>
          <a:p>
            <a:pPr algn="l"/>
            <a:r>
              <a:rPr lang="en-US" altLang="en-US" sz="4400"/>
              <a:t>Solution: Badges awarded to TEAMS 	(but based on individual effort)</a:t>
            </a:r>
          </a:p>
        </p:txBody>
      </p:sp>
      <p:sp>
        <p:nvSpPr>
          <p:cNvPr id="2079" name="Text Box 28">
            <a:extLst>
              <a:ext uri="{FF2B5EF4-FFF2-40B4-BE49-F238E27FC236}">
                <a16:creationId xmlns:a16="http://schemas.microsoft.com/office/drawing/2014/main" id="{7A190379-A6B2-8A09-1EBB-8047DA96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0" y="22750463"/>
            <a:ext cx="13411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b="1"/>
              <a:t>Completion Survey Results</a:t>
            </a:r>
            <a:endParaRPr lang="en-US" altLang="en-US" sz="7200"/>
          </a:p>
        </p:txBody>
      </p:sp>
      <p:sp>
        <p:nvSpPr>
          <p:cNvPr id="2080" name="Text Box 33">
            <a:extLst>
              <a:ext uri="{FF2B5EF4-FFF2-40B4-BE49-F238E27FC236}">
                <a16:creationId xmlns:a16="http://schemas.microsoft.com/office/drawing/2014/main" id="{ECC40E28-4F3B-604B-2E38-9F2274770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3325" y="12795250"/>
            <a:ext cx="879792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4400"/>
              <a:t>Registrations: 1,391</a:t>
            </a:r>
          </a:p>
          <a:p>
            <a:pPr algn="l"/>
            <a:r>
              <a:rPr lang="en-US" altLang="en-US" sz="4400"/>
              <a:t>Completed first module: 359 (25%)</a:t>
            </a:r>
          </a:p>
          <a:p>
            <a:pPr algn="l"/>
            <a:r>
              <a:rPr lang="en-US" altLang="en-US" sz="4400"/>
              <a:t>Completed course: 65 (5%)</a:t>
            </a:r>
          </a:p>
          <a:p>
            <a:pPr algn="l"/>
            <a:r>
              <a:rPr lang="en-US" altLang="en-US" sz="4400"/>
              <a:t>Completed first survey: 581</a:t>
            </a:r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8107AF8B-9763-D614-400F-B90A0D2D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6025" y="24479250"/>
            <a:ext cx="6734175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4400"/>
              <a:t>Responses: 36</a:t>
            </a:r>
          </a:p>
          <a:p>
            <a:pPr algn="l"/>
            <a:r>
              <a:rPr lang="en-US" altLang="en-US" sz="4400"/>
              <a:t>Sex: Male: 6, Female: 30</a:t>
            </a:r>
          </a:p>
          <a:p>
            <a:pPr algn="l"/>
            <a:r>
              <a:rPr lang="en-US" altLang="en-US" sz="4400"/>
              <a:t>English as 1</a:t>
            </a:r>
            <a:r>
              <a:rPr lang="en-US" altLang="en-US" sz="4400" baseline="30000"/>
              <a:t>st</a:t>
            </a:r>
            <a:r>
              <a:rPr lang="en-US" altLang="en-US" sz="4400"/>
              <a:t>  Language: 22</a:t>
            </a:r>
          </a:p>
          <a:p>
            <a:pPr algn="l"/>
            <a:r>
              <a:rPr lang="en-US" altLang="en-US" sz="4400"/>
              <a:t>Age: 0-17 (1), 18-22 (1), 23-	29 (10),  30-39 (10), 40-	49 (6), 50+ (6)</a:t>
            </a:r>
          </a:p>
          <a:p>
            <a:pPr algn="l"/>
            <a:r>
              <a:rPr lang="en-US" altLang="en-US" sz="4400"/>
              <a:t>Race: </a:t>
            </a:r>
          </a:p>
          <a:p>
            <a:pPr algn="l"/>
            <a:r>
              <a:rPr lang="en-US" altLang="en-US" sz="4400"/>
              <a:t>	58% Caucasian, </a:t>
            </a:r>
          </a:p>
          <a:p>
            <a:pPr algn="l"/>
            <a:r>
              <a:rPr lang="en-US" altLang="en-US" sz="4400"/>
              <a:t>	19%  Hispanic/Latino, </a:t>
            </a:r>
          </a:p>
          <a:p>
            <a:pPr algn="l"/>
            <a:r>
              <a:rPr lang="en-US" altLang="en-US" sz="4400"/>
              <a:t>	23% all others</a:t>
            </a:r>
          </a:p>
          <a:p>
            <a:pPr algn="l"/>
            <a:endParaRPr lang="en-US" altLang="en-US" sz="4400"/>
          </a:p>
        </p:txBody>
      </p:sp>
      <p:pic>
        <p:nvPicPr>
          <p:cNvPr id="2082" name="Picture 33">
            <a:extLst>
              <a:ext uri="{FF2B5EF4-FFF2-40B4-BE49-F238E27FC236}">
                <a16:creationId xmlns:a16="http://schemas.microsoft.com/office/drawing/2014/main" id="{4ABC4B7E-8DCF-1E69-3F74-AEFBD9FA0D1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925" y="16200438"/>
            <a:ext cx="7026275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>
            <a:extLst>
              <a:ext uri="{FF2B5EF4-FFF2-40B4-BE49-F238E27FC236}">
                <a16:creationId xmlns:a16="http://schemas.microsoft.com/office/drawing/2014/main" id="{6626C2ED-38CD-2781-E052-DC83E4AF0B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238" y="16040100"/>
            <a:ext cx="70104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36">
            <a:extLst>
              <a:ext uri="{FF2B5EF4-FFF2-40B4-BE49-F238E27FC236}">
                <a16:creationId xmlns:a16="http://schemas.microsoft.com/office/drawing/2014/main" id="{0F70FF98-AB4C-7C86-9CC7-2B77FAFC58C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700" y="13331825"/>
            <a:ext cx="57658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5" name="Text Box 33">
            <a:extLst>
              <a:ext uri="{FF2B5EF4-FFF2-40B4-BE49-F238E27FC236}">
                <a16:creationId xmlns:a16="http://schemas.microsoft.com/office/drawing/2014/main" id="{57E483F1-6E4D-5087-C978-AA8ACCE8A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438475"/>
            <a:ext cx="876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en-US" sz="4400"/>
              <a:t>Interpretive lenses: historical, authorial, feminist, queer, Biblical, Marxist, Freudian, Maslowian, Skinnerian</a:t>
            </a:r>
          </a:p>
        </p:txBody>
      </p:sp>
      <p:pic>
        <p:nvPicPr>
          <p:cNvPr id="2086" name="Picture 27" descr="C:\Users\kyee\Documents\! Research\Conference 2013-10 POD\images\coursewasenjoyable2.jpg">
            <a:extLst>
              <a:ext uri="{FF2B5EF4-FFF2-40B4-BE49-F238E27FC236}">
                <a16:creationId xmlns:a16="http://schemas.microsoft.com/office/drawing/2014/main" id="{A8FFE279-9BBD-6DA9-1F3B-EED0A05C2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00" y="28762325"/>
            <a:ext cx="51816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28" descr="C:\Users\kyee\Documents\! Research\Conference 2013-10 POD\images\learnedmorethanusual2.jpg">
            <a:extLst>
              <a:ext uri="{FF2B5EF4-FFF2-40B4-BE49-F238E27FC236}">
                <a16:creationId xmlns:a16="http://schemas.microsoft.com/office/drawing/2014/main" id="{2182557D-9AAA-1ACC-3B85-EF8E4076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200" y="28611513"/>
            <a:ext cx="51816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29" descr="C:\Users\kyee\Documents\! Research\Conference 2013-10 POD\images\methodswereinventive2.jpg">
            <a:extLst>
              <a:ext uri="{FF2B5EF4-FFF2-40B4-BE49-F238E27FC236}">
                <a16:creationId xmlns:a16="http://schemas.microsoft.com/office/drawing/2014/main" id="{2BF6EBE2-E791-BD89-BC8E-C20F6EBD2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00" y="24479250"/>
            <a:ext cx="5232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30" descr="C:\Users\kyee\Documents\! Research\Conference 2013-10 POD\images\coursewasconfusing2.jpg">
            <a:extLst>
              <a:ext uri="{FF2B5EF4-FFF2-40B4-BE49-F238E27FC236}">
                <a16:creationId xmlns:a16="http://schemas.microsoft.com/office/drawing/2014/main" id="{7BE824E3-5642-6C47-C552-44A6033A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200" y="24330025"/>
            <a:ext cx="5105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877D06DA698498C9FDBAFE1B6A548" ma:contentTypeVersion="13" ma:contentTypeDescription="Create a new document." ma:contentTypeScope="" ma:versionID="fb7d374ae01d84a261d1ba43f4912374">
  <xsd:schema xmlns:xsd="http://www.w3.org/2001/XMLSchema" xmlns:xs="http://www.w3.org/2001/XMLSchema" xmlns:p="http://schemas.microsoft.com/office/2006/metadata/properties" xmlns:ns1="http://schemas.microsoft.com/sharepoint/v3" xmlns:ns2="35a823d4-197e-41fb-beae-a201066506b6" targetNamespace="http://schemas.microsoft.com/office/2006/metadata/properties" ma:root="true" ma:fieldsID="a95e12f54449d3d86518bb3e14922b07" ns1:_="" ns2:_="">
    <xsd:import namespace="http://schemas.microsoft.com/sharepoint/v3"/>
    <xsd:import namespace="35a823d4-197e-41fb-beae-a201066506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823d4-197e-41fb-beae-a20106650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212893-0174-46EC-82B4-81A253C9E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5DBA5-65D4-4F7F-BDB0-6E613D1D4A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a823d4-197e-41fb-beae-a201066506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2988FC-2B14-4754-9558-2DF16333713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9836</TotalTime>
  <Words>177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Times</vt:lpstr>
      <vt:lpstr>Arial</vt:lpstr>
      <vt:lpstr>Calibri</vt:lpstr>
      <vt:lpstr>Blank Presentation</vt:lpstr>
      <vt:lpstr>PowerPoint Presentation</vt:lpstr>
    </vt:vector>
  </TitlesOfParts>
  <Company>OIR/UCF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Siglinde Quirk</dc:creator>
  <cp:lastModifiedBy>Kevin Yee</cp:lastModifiedBy>
  <cp:revision>94</cp:revision>
  <cp:lastPrinted>2005-03-01T18:12:35Z</cp:lastPrinted>
  <dcterms:created xsi:type="dcterms:W3CDTF">2005-03-01T15:46:14Z</dcterms:created>
  <dcterms:modified xsi:type="dcterms:W3CDTF">2026-01-22T12:46:57Z</dcterms:modified>
</cp:coreProperties>
</file>